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256" r:id="rId2"/>
    <p:sldId id="281" r:id="rId3"/>
    <p:sldId id="280" r:id="rId4"/>
    <p:sldId id="274" r:id="rId5"/>
    <p:sldId id="350" r:id="rId6"/>
    <p:sldId id="300" r:id="rId7"/>
    <p:sldId id="301" r:id="rId8"/>
    <p:sldId id="265" r:id="rId9"/>
    <p:sldId id="257" r:id="rId10"/>
    <p:sldId id="324" r:id="rId11"/>
    <p:sldId id="326" r:id="rId12"/>
    <p:sldId id="325" r:id="rId13"/>
    <p:sldId id="258" r:id="rId14"/>
    <p:sldId id="260" r:id="rId15"/>
    <p:sldId id="261" r:id="rId16"/>
    <p:sldId id="262" r:id="rId17"/>
    <p:sldId id="302" r:id="rId18"/>
    <p:sldId id="304" r:id="rId19"/>
    <p:sldId id="305" r:id="rId20"/>
    <p:sldId id="306" r:id="rId21"/>
    <p:sldId id="264" r:id="rId22"/>
    <p:sldId id="327" r:id="rId23"/>
    <p:sldId id="275" r:id="rId24"/>
    <p:sldId id="279" r:id="rId25"/>
    <p:sldId id="283" r:id="rId26"/>
    <p:sldId id="285" r:id="rId27"/>
    <p:sldId id="287" r:id="rId28"/>
    <p:sldId id="288" r:id="rId29"/>
    <p:sldId id="295" r:id="rId30"/>
    <p:sldId id="323" r:id="rId31"/>
    <p:sldId id="319" r:id="rId32"/>
    <p:sldId id="320" r:id="rId33"/>
    <p:sldId id="321" r:id="rId34"/>
    <p:sldId id="322" r:id="rId35"/>
    <p:sldId id="328" r:id="rId36"/>
    <p:sldId id="309" r:id="rId37"/>
    <p:sldId id="329" r:id="rId38"/>
    <p:sldId id="338" r:id="rId39"/>
    <p:sldId id="315" r:id="rId40"/>
    <p:sldId id="310" r:id="rId41"/>
    <p:sldId id="311" r:id="rId42"/>
    <p:sldId id="330" r:id="rId43"/>
    <p:sldId id="331" r:id="rId44"/>
    <p:sldId id="332" r:id="rId45"/>
    <p:sldId id="333" r:id="rId46"/>
    <p:sldId id="334" r:id="rId47"/>
    <p:sldId id="335" r:id="rId48"/>
    <p:sldId id="336" r:id="rId49"/>
    <p:sldId id="337" r:id="rId50"/>
    <p:sldId id="278" r:id="rId51"/>
    <p:sldId id="339" r:id="rId52"/>
    <p:sldId id="340" r:id="rId53"/>
    <p:sldId id="341" r:id="rId54"/>
    <p:sldId id="342" r:id="rId55"/>
    <p:sldId id="343" r:id="rId56"/>
    <p:sldId id="344" r:id="rId57"/>
    <p:sldId id="345" r:id="rId58"/>
    <p:sldId id="346" r:id="rId59"/>
    <p:sldId id="348" r:id="rId60"/>
    <p:sldId id="347" r:id="rId61"/>
    <p:sldId id="349" r:id="rId62"/>
    <p:sldId id="353" r:id="rId63"/>
    <p:sldId id="354" r:id="rId64"/>
    <p:sldId id="351" r:id="rId65"/>
    <p:sldId id="352" r:id="rId66"/>
    <p:sldId id="355" r:id="rId67"/>
    <p:sldId id="318"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5850" autoAdjust="0"/>
  </p:normalViewPr>
  <p:slideViewPr>
    <p:cSldViewPr>
      <p:cViewPr varScale="1">
        <p:scale>
          <a:sx n="73" d="100"/>
          <a:sy n="73" d="100"/>
        </p:scale>
        <p:origin x="426" y="6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E2A01-1801-4562-9F7B-8F8B71366CBA}" type="datetimeFigureOut">
              <a:rPr lang="en-US" smtClean="0"/>
              <a:t>4/29/2017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21A1B1-9252-402A-BCEA-F78172099D6C}" type="slidenum">
              <a:rPr lang="en-US" smtClean="0"/>
              <a:t>‹#›</a:t>
            </a:fld>
            <a:endParaRPr lang="en-US"/>
          </a:p>
        </p:txBody>
      </p:sp>
    </p:spTree>
    <p:extLst>
      <p:ext uri="{BB962C8B-B14F-4D97-AF65-F5344CB8AC3E}">
        <p14:creationId xmlns:p14="http://schemas.microsoft.com/office/powerpoint/2010/main" val="4217879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FCAC3B5-E1AE-4E7D-89FA-9F8624BF26F3}" type="datetime1">
              <a:rPr lang="en-US" smtClean="0"/>
              <a:t>4/29/2017</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A9B540C-44DA-4F69-89C9-7C84606640D3}"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2F9953-8AFE-4EC8-9634-24EF97EF1E67}" type="datetime1">
              <a:rPr lang="en-US" smtClean="0"/>
              <a:t>4/29/2017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4CEAED-0F88-4F80-B148-35E457A97016}" type="datetime1">
              <a:rPr lang="en-US" smtClean="0"/>
              <a:t>4/29/2017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8420A8-1B90-407B-BB65-2E9936D96B58}" type="datetime1">
              <a:rPr lang="en-US" smtClean="0"/>
              <a:t>4/29/2017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4B40D0-2F32-4501-9B7A-44BE40702946}" type="datetime1">
              <a:rPr lang="en-US" smtClean="0"/>
              <a:t>4/29/2017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2EACDE0-9ECD-4432-BD6F-AD5909021C71}" type="datetime1">
              <a:rPr lang="en-US" smtClean="0"/>
              <a:t>4/29/2017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5282AA-EFD6-4E92-BE37-08284794B7AF}" type="datetime1">
              <a:rPr lang="en-US" smtClean="0"/>
              <a:t>4/29/2017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3801DA-7339-4882-BC3D-ACEA1CBF139D}" type="datetime1">
              <a:rPr lang="en-US" smtClean="0"/>
              <a:t>4/29/2017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2181A7-1C5C-4C5A-B9FE-DA90DAA39B60}" type="datetime1">
              <a:rPr lang="en-US" smtClean="0"/>
              <a:t>4/29/2017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AA01BFCD-B1BD-4865-956D-05BC49312510}" type="datetime1">
              <a:rPr lang="en-US" smtClean="0"/>
              <a:t>4/29/2017</a:t>
            </a:fld>
            <a:endParaRPr lang="en-US" dirty="0"/>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6813D4-F3EB-42BE-865E-C19B6100245D}" type="datetime1">
              <a:rPr lang="en-US" smtClean="0"/>
              <a:t>4/29/2017</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DD80668-712A-4280-8177-517109E9DD09}" type="datetime1">
              <a:rPr lang="en-US" smtClean="0"/>
              <a:t>4/29/2017</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A9B540C-44DA-4F69-89C9-7C84606640D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5799" y="2708476"/>
            <a:ext cx="3550921" cy="1702160"/>
          </a:xfrm>
        </p:spPr>
        <p:txBody>
          <a:bodyPr/>
          <a:lstStyle/>
          <a:p>
            <a:r>
              <a:rPr lang="en-US" dirty="0" smtClean="0"/>
              <a:t>Medicare 2017</a:t>
            </a:r>
            <a:endParaRPr lang="en-US" dirty="0"/>
          </a:p>
        </p:txBody>
      </p:sp>
      <p:sp>
        <p:nvSpPr>
          <p:cNvPr id="3" name="Subtitle 2"/>
          <p:cNvSpPr>
            <a:spLocks noGrp="1"/>
          </p:cNvSpPr>
          <p:nvPr>
            <p:ph type="subTitle" idx="1"/>
          </p:nvPr>
        </p:nvSpPr>
        <p:spPr/>
        <p:txBody>
          <a:bodyPr/>
          <a:lstStyle/>
          <a:p>
            <a:r>
              <a:rPr lang="en-US" dirty="0" smtClean="0"/>
              <a:t>What you need to know</a:t>
            </a:r>
            <a:endParaRPr lang="en-US" dirty="0"/>
          </a:p>
        </p:txBody>
      </p:sp>
      <p:sp>
        <p:nvSpPr>
          <p:cNvPr id="4" name="Date Placeholder 3"/>
          <p:cNvSpPr>
            <a:spLocks noGrp="1"/>
          </p:cNvSpPr>
          <p:nvPr>
            <p:ph type="dt" sz="half" idx="10"/>
          </p:nvPr>
        </p:nvSpPr>
        <p:spPr>
          <a:xfrm>
            <a:off x="4800600" y="762000"/>
            <a:ext cx="2667000" cy="750981"/>
          </a:xfrm>
        </p:spPr>
        <p:txBody>
          <a:bodyPr/>
          <a:lstStyle/>
          <a:p>
            <a:fld id="{BCB00F6F-2892-47D2-A8E8-B5BAEB2D7F91}" type="datetime1">
              <a:rPr lang="en-US" smtClean="0"/>
              <a:t>4/29/2017</a:t>
            </a:fld>
            <a:endParaRPr lang="en-US" dirty="0"/>
          </a:p>
        </p:txBody>
      </p:sp>
    </p:spTree>
    <p:extLst>
      <p:ext uri="{BB962C8B-B14F-4D97-AF65-F5344CB8AC3E}">
        <p14:creationId xmlns:p14="http://schemas.microsoft.com/office/powerpoint/2010/main" val="1490978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69129" y="762000"/>
            <a:ext cx="7024744" cy="1143000"/>
          </a:xfrm>
        </p:spPr>
        <p:txBody>
          <a:bodyPr>
            <a:normAutofit fontScale="90000"/>
          </a:bodyPr>
          <a:lstStyle/>
          <a:p>
            <a:r>
              <a:rPr lang="en-US" sz="2400" dirty="0" smtClean="0"/>
              <a:t/>
            </a:r>
            <a:br>
              <a:rPr lang="en-US" sz="2400" dirty="0" smtClean="0"/>
            </a:br>
            <a:r>
              <a:rPr lang="en-US" sz="2400" dirty="0"/>
              <a:t/>
            </a:r>
            <a:br>
              <a:rPr lang="en-US" sz="2400" dirty="0"/>
            </a:br>
            <a:r>
              <a:rPr lang="en-US" sz="2400" dirty="0" smtClean="0"/>
              <a:t>Medicare Billing Data:</a:t>
            </a:r>
            <a:br>
              <a:rPr lang="en-US" sz="2400" dirty="0" smtClean="0"/>
            </a:br>
            <a:r>
              <a:rPr lang="en-US" sz="2400" dirty="0" smtClean="0"/>
              <a:t>http</a:t>
            </a:r>
            <a:r>
              <a:rPr lang="en-US" sz="2400" dirty="0"/>
              <a:t>://graphics.wsj.com/medicare-billing/</a:t>
            </a:r>
          </a:p>
        </p:txBody>
      </p:sp>
      <p:sp>
        <p:nvSpPr>
          <p:cNvPr id="4" name="Date Placeholder 3"/>
          <p:cNvSpPr>
            <a:spLocks noGrp="1"/>
          </p:cNvSpPr>
          <p:nvPr>
            <p:ph type="dt" sz="half" idx="10"/>
          </p:nvPr>
        </p:nvSpPr>
        <p:spPr/>
        <p:txBody>
          <a:bodyPr/>
          <a:lstStyle/>
          <a:p>
            <a:fld id="{A21D8394-BD1A-421B-99E6-82D88F7DE6A3}" type="datetime1">
              <a:rPr lang="en-US" smtClean="0"/>
              <a:t>4/29/2017</a:t>
            </a:fld>
            <a:endParaRPr lang="en-US" dirty="0"/>
          </a:p>
        </p:txBody>
      </p:sp>
      <p:pic>
        <p:nvPicPr>
          <p:cNvPr id="7" name="Content Placeholder 6" descr="Screen Clipping"/>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4056063"/>
            <a:ext cx="6777038" cy="44450"/>
          </a:xfrm>
        </p:spPr>
      </p:pic>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1" y="2057400"/>
            <a:ext cx="7239000" cy="4215857"/>
          </a:xfrm>
          <a:prstGeom prst="rect">
            <a:avLst/>
          </a:prstGeom>
        </p:spPr>
      </p:pic>
    </p:spTree>
    <p:extLst>
      <p:ext uri="{BB962C8B-B14F-4D97-AF65-F5344CB8AC3E}">
        <p14:creationId xmlns:p14="http://schemas.microsoft.com/office/powerpoint/2010/main" val="3482626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Medicare Data</a:t>
            </a:r>
            <a:endParaRPr lang="en-US" dirty="0"/>
          </a:p>
        </p:txBody>
      </p:sp>
      <p:sp>
        <p:nvSpPr>
          <p:cNvPr id="3" name="Date Placeholder 2"/>
          <p:cNvSpPr>
            <a:spLocks noGrp="1"/>
          </p:cNvSpPr>
          <p:nvPr>
            <p:ph type="dt" sz="half" idx="10"/>
          </p:nvPr>
        </p:nvSpPr>
        <p:spPr/>
        <p:txBody>
          <a:bodyPr/>
          <a:lstStyle/>
          <a:p>
            <a:fld id="{BF75A9AE-1E44-48DD-847E-964CDE4B1777}" type="datetime1">
              <a:rPr lang="en-US" smtClean="0"/>
              <a:t>4/29/2017</a:t>
            </a:fld>
            <a:endParaRPr lang="en-US"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438400"/>
            <a:ext cx="7924800" cy="3276599"/>
          </a:xfrm>
          <a:prstGeom prst="rect">
            <a:avLst/>
          </a:prstGeom>
        </p:spPr>
      </p:pic>
    </p:spTree>
    <p:extLst>
      <p:ext uri="{BB962C8B-B14F-4D97-AF65-F5344CB8AC3E}">
        <p14:creationId xmlns:p14="http://schemas.microsoft.com/office/powerpoint/2010/main" val="955801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47E62-0C4F-469D-AF12-984C47245FF1}" type="datetime1">
              <a:rPr lang="en-US" smtClean="0"/>
              <a:t>4/29/2017</a:t>
            </a:fld>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044" y="990600"/>
            <a:ext cx="8458201" cy="5257800"/>
          </a:xfrm>
          <a:prstGeom prst="rect">
            <a:avLst/>
          </a:prstGeom>
        </p:spPr>
      </p:pic>
    </p:spTree>
    <p:extLst>
      <p:ext uri="{BB962C8B-B14F-4D97-AF65-F5344CB8AC3E}">
        <p14:creationId xmlns:p14="http://schemas.microsoft.com/office/powerpoint/2010/main" val="1833050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 is excluded from MIPS?</a:t>
            </a:r>
          </a:p>
        </p:txBody>
      </p:sp>
      <p:sp>
        <p:nvSpPr>
          <p:cNvPr id="3" name="Content Placeholder 2"/>
          <p:cNvSpPr>
            <a:spLocks noGrp="1"/>
          </p:cNvSpPr>
          <p:nvPr>
            <p:ph idx="1"/>
          </p:nvPr>
        </p:nvSpPr>
        <p:spPr/>
        <p:txBody>
          <a:bodyPr>
            <a:normAutofit fontScale="92500" lnSpcReduction="10000"/>
          </a:bodyPr>
          <a:lstStyle/>
          <a:p>
            <a:r>
              <a:rPr lang="en-US" dirty="0"/>
              <a:t>Newly-enrolled Medicare clinicians - Clinicians who enroll in Medicare for the first time during a performance period are exempt from reporting on measures and activities for MIPS until the following performance year. </a:t>
            </a:r>
            <a:endParaRPr lang="en-US" dirty="0" smtClean="0"/>
          </a:p>
          <a:p>
            <a:r>
              <a:rPr lang="en-US" dirty="0" smtClean="0"/>
              <a:t>Clinicians </a:t>
            </a:r>
            <a:r>
              <a:rPr lang="en-US" dirty="0"/>
              <a:t>below the low-volume threshold - Medicare Part B allowed charges less than or equal to $30,000 OR 100 or fewer Medicare Part B patients • Clinicians significantly participating in Advanced APMs</a:t>
            </a:r>
          </a:p>
        </p:txBody>
      </p:sp>
      <p:sp>
        <p:nvSpPr>
          <p:cNvPr id="4" name="Date Placeholder 3"/>
          <p:cNvSpPr>
            <a:spLocks noGrp="1"/>
          </p:cNvSpPr>
          <p:nvPr>
            <p:ph type="dt" sz="half" idx="10"/>
          </p:nvPr>
        </p:nvSpPr>
        <p:spPr/>
        <p:txBody>
          <a:bodyPr/>
          <a:lstStyle/>
          <a:p>
            <a:fld id="{98B76F42-5E8B-4F9C-AEEC-AF20C94B96DC}" type="datetime1">
              <a:rPr lang="en-US" smtClean="0"/>
              <a:t>4/29/2017</a:t>
            </a:fld>
            <a:endParaRPr lang="en-US" dirty="0"/>
          </a:p>
        </p:txBody>
      </p:sp>
    </p:spTree>
    <p:extLst>
      <p:ext uri="{BB962C8B-B14F-4D97-AF65-F5344CB8AC3E}">
        <p14:creationId xmlns:p14="http://schemas.microsoft.com/office/powerpoint/2010/main" val="3473693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to Test for 2017</a:t>
            </a:r>
          </a:p>
        </p:txBody>
      </p:sp>
      <p:sp>
        <p:nvSpPr>
          <p:cNvPr id="3" name="Content Placeholder 2"/>
          <p:cNvSpPr>
            <a:spLocks noGrp="1"/>
          </p:cNvSpPr>
          <p:nvPr>
            <p:ph idx="1"/>
          </p:nvPr>
        </p:nvSpPr>
        <p:spPr/>
        <p:txBody>
          <a:bodyPr/>
          <a:lstStyle/>
          <a:p>
            <a:pPr marL="0" indent="0">
              <a:buNone/>
            </a:pPr>
            <a:r>
              <a:rPr lang="en-US" dirty="0"/>
              <a:t>• If you submit a minimum amount of 2017 data to Medicare (for example, one quality measure or one improvement activity), you can avoid a downward adjustment</a:t>
            </a:r>
          </a:p>
        </p:txBody>
      </p:sp>
      <p:sp>
        <p:nvSpPr>
          <p:cNvPr id="4" name="Date Placeholder 3"/>
          <p:cNvSpPr>
            <a:spLocks noGrp="1"/>
          </p:cNvSpPr>
          <p:nvPr>
            <p:ph type="dt" sz="half" idx="10"/>
          </p:nvPr>
        </p:nvSpPr>
        <p:spPr/>
        <p:txBody>
          <a:bodyPr/>
          <a:lstStyle/>
          <a:p>
            <a:fld id="{333650C2-CD4B-4FAC-A407-A856AF928D13}" type="datetime1">
              <a:rPr lang="en-US" smtClean="0"/>
              <a:t>4/29/2017</a:t>
            </a:fld>
            <a:endParaRPr lang="en-US" dirty="0"/>
          </a:p>
        </p:txBody>
      </p:sp>
    </p:spTree>
    <p:extLst>
      <p:ext uri="{BB962C8B-B14F-4D97-AF65-F5344CB8AC3E}">
        <p14:creationId xmlns:p14="http://schemas.microsoft.com/office/powerpoint/2010/main" val="3295042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024744" cy="1143000"/>
          </a:xfrm>
        </p:spPr>
        <p:txBody>
          <a:bodyPr/>
          <a:lstStyle/>
          <a:p>
            <a:r>
              <a:rPr lang="en-US" dirty="0"/>
              <a:t>Partial Participation for 2017</a:t>
            </a:r>
          </a:p>
        </p:txBody>
      </p:sp>
      <p:sp>
        <p:nvSpPr>
          <p:cNvPr id="3" name="Content Placeholder 2"/>
          <p:cNvSpPr>
            <a:spLocks noGrp="1"/>
          </p:cNvSpPr>
          <p:nvPr>
            <p:ph idx="1"/>
          </p:nvPr>
        </p:nvSpPr>
        <p:spPr/>
        <p:txBody>
          <a:bodyPr>
            <a:normAutofit fontScale="92500"/>
          </a:bodyPr>
          <a:lstStyle/>
          <a:p>
            <a:r>
              <a:rPr lang="en-US" dirty="0"/>
              <a:t>If you submit 90 days of 2017 data to Medicare, you may earn a neutral or small positive payment adjustment. </a:t>
            </a:r>
          </a:p>
          <a:p>
            <a:r>
              <a:rPr lang="en-US" dirty="0" smtClean="0"/>
              <a:t>That </a:t>
            </a:r>
            <a:r>
              <a:rPr lang="en-US" dirty="0"/>
              <a:t>means if you’re not ready on January 1, you can choose to start anytime between January 1 and October 2, 2017. </a:t>
            </a:r>
            <a:endParaRPr lang="en-US" dirty="0" smtClean="0"/>
          </a:p>
          <a:p>
            <a:r>
              <a:rPr lang="en-US" dirty="0" smtClean="0"/>
              <a:t>Whenever </a:t>
            </a:r>
            <a:r>
              <a:rPr lang="en-US" dirty="0"/>
              <a:t>you choose to start, you'll need to send in performance data by March 31, 2018.</a:t>
            </a:r>
          </a:p>
        </p:txBody>
      </p:sp>
      <p:sp>
        <p:nvSpPr>
          <p:cNvPr id="4" name="Date Placeholder 3"/>
          <p:cNvSpPr>
            <a:spLocks noGrp="1"/>
          </p:cNvSpPr>
          <p:nvPr>
            <p:ph type="dt" sz="half" idx="10"/>
          </p:nvPr>
        </p:nvSpPr>
        <p:spPr/>
        <p:txBody>
          <a:bodyPr/>
          <a:lstStyle/>
          <a:p>
            <a:fld id="{20100A19-FC99-49BC-85C4-A83B3285FA40}" type="datetime1">
              <a:rPr lang="en-US" smtClean="0"/>
              <a:t>4/29/2017</a:t>
            </a:fld>
            <a:endParaRPr lang="en-US" dirty="0"/>
          </a:p>
        </p:txBody>
      </p:sp>
    </p:spTree>
    <p:extLst>
      <p:ext uri="{BB962C8B-B14F-4D97-AF65-F5344CB8AC3E}">
        <p14:creationId xmlns:p14="http://schemas.microsoft.com/office/powerpoint/2010/main" val="2695616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024744" cy="1143000"/>
          </a:xfrm>
        </p:spPr>
        <p:txBody>
          <a:bodyPr/>
          <a:lstStyle/>
          <a:p>
            <a:r>
              <a:rPr lang="en-US" dirty="0"/>
              <a:t>Full Participation for 2017</a:t>
            </a:r>
          </a:p>
        </p:txBody>
      </p:sp>
      <p:sp>
        <p:nvSpPr>
          <p:cNvPr id="3" name="Content Placeholder 2"/>
          <p:cNvSpPr>
            <a:spLocks noGrp="1"/>
          </p:cNvSpPr>
          <p:nvPr>
            <p:ph idx="1"/>
          </p:nvPr>
        </p:nvSpPr>
        <p:spPr>
          <a:xfrm>
            <a:off x="990600" y="1600200"/>
            <a:ext cx="6777317" cy="3508977"/>
          </a:xfrm>
        </p:spPr>
        <p:txBody>
          <a:bodyPr>
            <a:normAutofit fontScale="92500" lnSpcReduction="20000"/>
          </a:bodyPr>
          <a:lstStyle/>
          <a:p>
            <a:r>
              <a:rPr lang="en-US" dirty="0"/>
              <a:t>If you submit a full year of 2017 data to Medicare, you may earn a moderate positive payment adjustment. The best way to earn the largest positive adjustment is to participate fully in the program by submitting information in all the MIPS performance categories. </a:t>
            </a:r>
            <a:endParaRPr lang="en-US" dirty="0" smtClean="0"/>
          </a:p>
          <a:p>
            <a:r>
              <a:rPr lang="en-US" dirty="0" smtClean="0"/>
              <a:t>Key </a:t>
            </a:r>
            <a:r>
              <a:rPr lang="en-US" dirty="0"/>
              <a:t>Takeaway: • Positive adjustments are based on the performance data on the performance information submitted, not the amount of information or length of time submitted. </a:t>
            </a:r>
          </a:p>
        </p:txBody>
      </p:sp>
      <p:sp>
        <p:nvSpPr>
          <p:cNvPr id="4" name="Date Placeholder 3"/>
          <p:cNvSpPr>
            <a:spLocks noGrp="1"/>
          </p:cNvSpPr>
          <p:nvPr>
            <p:ph type="dt" sz="half" idx="10"/>
          </p:nvPr>
        </p:nvSpPr>
        <p:spPr/>
        <p:txBody>
          <a:bodyPr/>
          <a:lstStyle/>
          <a:p>
            <a:fld id="{462140C2-97AF-4DBF-88C1-276B0E67ECBA}" type="datetime1">
              <a:rPr lang="en-US" smtClean="0"/>
              <a:t>4/29/2017</a:t>
            </a:fld>
            <a:endParaRPr lang="en-US" dirty="0"/>
          </a:p>
        </p:txBody>
      </p:sp>
    </p:spTree>
    <p:extLst>
      <p:ext uri="{BB962C8B-B14F-4D97-AF65-F5344CB8AC3E}">
        <p14:creationId xmlns:p14="http://schemas.microsoft.com/office/powerpoint/2010/main" val="1002589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AD293-BE31-4A5F-A97B-5465D14E0D4E}" type="datetime1">
              <a:rPr lang="en-US" smtClean="0"/>
              <a:t>4/29/2017</a:t>
            </a:fld>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994" y="1271286"/>
            <a:ext cx="8326012" cy="4315427"/>
          </a:xfrm>
          <a:prstGeom prst="rect">
            <a:avLst/>
          </a:prstGeom>
        </p:spPr>
      </p:pic>
    </p:spTree>
    <p:extLst>
      <p:ext uri="{BB962C8B-B14F-4D97-AF65-F5344CB8AC3E}">
        <p14:creationId xmlns:p14="http://schemas.microsoft.com/office/powerpoint/2010/main" val="1219657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D0AFF-61C1-4FAA-9C23-878E4A5B05BD}" type="datetime1">
              <a:rPr lang="en-US" smtClean="0"/>
              <a:t>4/29/2017</a:t>
            </a:fld>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046" y="509180"/>
            <a:ext cx="8287907" cy="5839640"/>
          </a:xfrm>
          <a:prstGeom prst="rect">
            <a:avLst/>
          </a:prstGeom>
        </p:spPr>
      </p:pic>
    </p:spTree>
    <p:extLst>
      <p:ext uri="{BB962C8B-B14F-4D97-AF65-F5344CB8AC3E}">
        <p14:creationId xmlns:p14="http://schemas.microsoft.com/office/powerpoint/2010/main" val="2846607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What do you think will be the most likely trend that results from the new CMS guidelines?</a:t>
            </a:r>
          </a:p>
        </p:txBody>
      </p:sp>
      <p:pic>
        <p:nvPicPr>
          <p:cNvPr id="7" name="Content Placeholder 6"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3657600"/>
            <a:ext cx="7391400" cy="2514599"/>
          </a:xfrm>
        </p:spPr>
      </p:pic>
      <p:sp>
        <p:nvSpPr>
          <p:cNvPr id="4" name="Date Placeholder 3"/>
          <p:cNvSpPr>
            <a:spLocks noGrp="1"/>
          </p:cNvSpPr>
          <p:nvPr>
            <p:ph type="dt" sz="half" idx="10"/>
          </p:nvPr>
        </p:nvSpPr>
        <p:spPr/>
        <p:txBody>
          <a:bodyPr/>
          <a:lstStyle/>
          <a:p>
            <a:fld id="{DDEDF094-489B-4945-B8AA-DFAAAED9A35F}" type="datetime1">
              <a:rPr lang="en-US" smtClean="0"/>
              <a:t>4/29/2017</a:t>
            </a:fld>
            <a:endParaRPr lang="en-US" dirty="0"/>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895599"/>
            <a:ext cx="3124200" cy="828791"/>
          </a:xfrm>
          <a:prstGeom prst="rect">
            <a:avLst/>
          </a:prstGeom>
        </p:spPr>
      </p:pic>
    </p:spTree>
    <p:extLst>
      <p:ext uri="{BB962C8B-B14F-4D97-AF65-F5344CB8AC3E}">
        <p14:creationId xmlns:p14="http://schemas.microsoft.com/office/powerpoint/2010/main" val="2555279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6F46489-280D-4C3B-926E-59EBBD1B1EA6}" type="datetime1">
              <a:rPr lang="en-US" smtClean="0"/>
              <a:t>4/29/2017</a:t>
            </a:fld>
            <a:endParaRPr lang="en-US" dirty="0"/>
          </a:p>
        </p:txBody>
      </p:sp>
      <p:pic>
        <p:nvPicPr>
          <p:cNvPr id="1026" name="Picture 2" descr="http://www.miamiherald.com/living/travel/florida-travel/5ttgws/picture6742371/ALTERNATES/FREE_960/3%20Skyplex07_11x17_600dp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4800"/>
            <a:ext cx="60198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81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US" b="1" dirty="0"/>
              <a:t>Small Practices Have MACRA Anxiety</a:t>
            </a:r>
            <a:endParaRPr lang="en-US" dirty="0"/>
          </a:p>
        </p:txBody>
      </p:sp>
      <p:sp>
        <p:nvSpPr>
          <p:cNvPr id="12" name="Content Placeholder 11"/>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FF95C461-4904-4E67-A3AB-764F4165A745}" type="datetime1">
              <a:rPr lang="en-US" smtClean="0"/>
              <a:t>4/29/2017</a:t>
            </a:fld>
            <a:endParaRPr lang="en-US" dirty="0"/>
          </a:p>
        </p:txBody>
      </p:sp>
      <p:pic>
        <p:nvPicPr>
          <p:cNvPr id="7" name="Picture 6" descr="Screen Clipping"/>
          <p:cNvPicPr>
            <a:picLocks noChangeAspect="1"/>
          </p:cNvPicPr>
          <p:nvPr/>
        </p:nvPicPr>
        <p:blipFill>
          <a:blip r:embed="rId2"/>
          <a:stretch>
            <a:fillRect/>
          </a:stretch>
        </p:blipFill>
        <p:spPr>
          <a:xfrm>
            <a:off x="4510079" y="3424237"/>
            <a:ext cx="123842" cy="9526"/>
          </a:xfrm>
          <a:prstGeom prst="rect">
            <a:avLst/>
          </a:prstGeom>
        </p:spPr>
      </p:pic>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252498"/>
            <a:ext cx="7924800" cy="3462502"/>
          </a:xfrm>
          <a:prstGeom prst="rect">
            <a:avLst/>
          </a:prstGeom>
        </p:spPr>
      </p:pic>
    </p:spTree>
    <p:extLst>
      <p:ext uri="{BB962C8B-B14F-4D97-AF65-F5344CB8AC3E}">
        <p14:creationId xmlns:p14="http://schemas.microsoft.com/office/powerpoint/2010/main" val="24955754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an Alternative Payment Model (APM)?</a:t>
            </a:r>
          </a:p>
        </p:txBody>
      </p:sp>
      <p:sp>
        <p:nvSpPr>
          <p:cNvPr id="3" name="Content Placeholder 2"/>
          <p:cNvSpPr>
            <a:spLocks noGrp="1"/>
          </p:cNvSpPr>
          <p:nvPr>
            <p:ph idx="1"/>
          </p:nvPr>
        </p:nvSpPr>
        <p:spPr/>
        <p:txBody>
          <a:bodyPr>
            <a:normAutofit/>
          </a:bodyPr>
          <a:lstStyle/>
          <a:p>
            <a:r>
              <a:rPr lang="en-US" dirty="0"/>
              <a:t>Alternative Payment Models (APMs) are new approaches to paying for medical care through Medicare that incentivize quality and value. </a:t>
            </a:r>
            <a:endParaRPr lang="en-US" dirty="0" smtClean="0"/>
          </a:p>
          <a:p>
            <a:r>
              <a:rPr lang="en-US" dirty="0" smtClean="0"/>
              <a:t>The </a:t>
            </a:r>
            <a:r>
              <a:rPr lang="en-US" dirty="0"/>
              <a:t>CMS Innovation Center develops new payment and service delivery models</a:t>
            </a:r>
            <a:r>
              <a:rPr lang="en-US" dirty="0" smtClean="0"/>
              <a:t>. </a:t>
            </a:r>
            <a:endParaRPr lang="en-US" dirty="0"/>
          </a:p>
        </p:txBody>
      </p:sp>
      <p:sp>
        <p:nvSpPr>
          <p:cNvPr id="4" name="Date Placeholder 3"/>
          <p:cNvSpPr>
            <a:spLocks noGrp="1"/>
          </p:cNvSpPr>
          <p:nvPr>
            <p:ph type="dt" sz="half" idx="10"/>
          </p:nvPr>
        </p:nvSpPr>
        <p:spPr/>
        <p:txBody>
          <a:bodyPr/>
          <a:lstStyle/>
          <a:p>
            <a:fld id="{A39A2193-9092-4103-8F7A-4C9B9AB5D1C8}" type="datetime1">
              <a:rPr lang="en-US" smtClean="0"/>
              <a:t>4/29/2017</a:t>
            </a:fld>
            <a:endParaRPr lang="en-US" dirty="0"/>
          </a:p>
        </p:txBody>
      </p:sp>
    </p:spTree>
    <p:extLst>
      <p:ext uri="{BB962C8B-B14F-4D97-AF65-F5344CB8AC3E}">
        <p14:creationId xmlns:p14="http://schemas.microsoft.com/office/powerpoint/2010/main" val="3695520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400" y="2667000"/>
            <a:ext cx="7024744" cy="1143000"/>
          </a:xfrm>
        </p:spPr>
        <p:txBody>
          <a:bodyPr>
            <a:normAutofit fontScale="90000"/>
          </a:bodyPr>
          <a:lstStyle/>
          <a:p>
            <a:r>
              <a:rPr lang="en-US" b="1" dirty="0" smtClean="0"/>
              <a:t>Evaluation and Management Services and Medicare Data</a:t>
            </a:r>
            <a:endParaRPr lang="en-US" b="1" dirty="0"/>
          </a:p>
        </p:txBody>
      </p:sp>
      <p:sp>
        <p:nvSpPr>
          <p:cNvPr id="2" name="Date Placeholder 1"/>
          <p:cNvSpPr>
            <a:spLocks noGrp="1"/>
          </p:cNvSpPr>
          <p:nvPr>
            <p:ph type="dt" sz="half" idx="10"/>
          </p:nvPr>
        </p:nvSpPr>
        <p:spPr/>
        <p:txBody>
          <a:bodyPr/>
          <a:lstStyle/>
          <a:p>
            <a:fld id="{13C57331-C690-4670-B517-374958BD95C9}" type="datetime1">
              <a:rPr lang="en-US" smtClean="0"/>
              <a:t>4/29/2017</a:t>
            </a:fld>
            <a:endParaRPr lang="en-US" dirty="0"/>
          </a:p>
        </p:txBody>
      </p:sp>
    </p:spTree>
    <p:extLst>
      <p:ext uri="{BB962C8B-B14F-4D97-AF65-F5344CB8AC3E}">
        <p14:creationId xmlns:p14="http://schemas.microsoft.com/office/powerpoint/2010/main" val="8757446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Evaluation and Management Services</a:t>
            </a:r>
            <a:endParaRPr lang="en-US" dirty="0"/>
          </a:p>
        </p:txBody>
      </p:sp>
      <p:sp>
        <p:nvSpPr>
          <p:cNvPr id="3" name="Content Placeholder 2"/>
          <p:cNvSpPr>
            <a:spLocks noGrp="1"/>
          </p:cNvSpPr>
          <p:nvPr>
            <p:ph idx="1"/>
          </p:nvPr>
        </p:nvSpPr>
        <p:spPr/>
        <p:txBody>
          <a:bodyPr/>
          <a:lstStyle/>
          <a:p>
            <a:r>
              <a:rPr lang="en-US" dirty="0"/>
              <a:t>1) 99212 ranking has remained 5th </a:t>
            </a:r>
            <a:endParaRPr lang="en-US" dirty="0" smtClean="0"/>
          </a:p>
          <a:p>
            <a:r>
              <a:rPr lang="en-US" dirty="0" smtClean="0"/>
              <a:t>2</a:t>
            </a:r>
            <a:r>
              <a:rPr lang="en-US" dirty="0"/>
              <a:t>) 99213 ranking was up to 1st from 2nd </a:t>
            </a:r>
            <a:endParaRPr lang="en-US" dirty="0" smtClean="0"/>
          </a:p>
          <a:p>
            <a:r>
              <a:rPr lang="en-US" dirty="0" smtClean="0"/>
              <a:t>3</a:t>
            </a:r>
            <a:r>
              <a:rPr lang="en-US" dirty="0"/>
              <a:t>) 99214 moved up 13th from 19th </a:t>
            </a:r>
            <a:endParaRPr lang="en-US" dirty="0" smtClean="0"/>
          </a:p>
          <a:p>
            <a:r>
              <a:rPr lang="en-US" dirty="0" smtClean="0"/>
              <a:t>4</a:t>
            </a:r>
            <a:r>
              <a:rPr lang="en-US" dirty="0"/>
              <a:t>) 99203 remained same, 3rd ranked </a:t>
            </a:r>
            <a:endParaRPr lang="en-US" dirty="0" smtClean="0"/>
          </a:p>
          <a:p>
            <a:r>
              <a:rPr lang="en-US" dirty="0" smtClean="0"/>
              <a:t>5</a:t>
            </a:r>
            <a:r>
              <a:rPr lang="en-US" dirty="0"/>
              <a:t>) 99202 remained same,12th</a:t>
            </a:r>
          </a:p>
        </p:txBody>
      </p:sp>
      <p:sp>
        <p:nvSpPr>
          <p:cNvPr id="4" name="Date Placeholder 3"/>
          <p:cNvSpPr>
            <a:spLocks noGrp="1"/>
          </p:cNvSpPr>
          <p:nvPr>
            <p:ph type="dt" sz="half" idx="10"/>
          </p:nvPr>
        </p:nvSpPr>
        <p:spPr/>
        <p:txBody>
          <a:bodyPr/>
          <a:lstStyle/>
          <a:p>
            <a:fld id="{B645F96C-6672-4824-8F1B-FF37FF6941F7}" type="datetime1">
              <a:rPr lang="en-US" smtClean="0"/>
              <a:t>4/29/2017</a:t>
            </a:fld>
            <a:endParaRPr lang="en-US" dirty="0"/>
          </a:p>
        </p:txBody>
      </p:sp>
    </p:spTree>
    <p:extLst>
      <p:ext uri="{BB962C8B-B14F-4D97-AF65-F5344CB8AC3E}">
        <p14:creationId xmlns:p14="http://schemas.microsoft.com/office/powerpoint/2010/main" val="2765193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BC2664-443F-4CCB-B786-1727656E9FCB}" type="datetime1">
              <a:rPr lang="en-US" smtClean="0"/>
              <a:t>4/29/2017</a:t>
            </a:fld>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33900"/>
            <a:ext cx="8915400" cy="6243563"/>
          </a:xfrm>
          <a:prstGeom prst="rect">
            <a:avLst/>
          </a:prstGeom>
        </p:spPr>
      </p:pic>
    </p:spTree>
    <p:extLst>
      <p:ext uri="{BB962C8B-B14F-4D97-AF65-F5344CB8AC3E}">
        <p14:creationId xmlns:p14="http://schemas.microsoft.com/office/powerpoint/2010/main" val="19151213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96B33-1E35-4C35-8176-4793F619DFB1}" type="datetime1">
              <a:rPr lang="en-US" smtClean="0"/>
              <a:t>4/29/2017</a:t>
            </a:fld>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27713"/>
            <a:ext cx="8839200" cy="5925487"/>
          </a:xfrm>
          <a:prstGeom prst="rect">
            <a:avLst/>
          </a:prstGeom>
        </p:spPr>
      </p:pic>
    </p:spTree>
    <p:extLst>
      <p:ext uri="{BB962C8B-B14F-4D97-AF65-F5344CB8AC3E}">
        <p14:creationId xmlns:p14="http://schemas.microsoft.com/office/powerpoint/2010/main" val="23757795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6F665C-180B-476E-9D46-E32AF6232764}" type="datetime1">
              <a:rPr lang="en-US" smtClean="0"/>
              <a:t>4/29/2017</a:t>
            </a:fld>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4784"/>
            <a:ext cx="8382000" cy="6668431"/>
          </a:xfrm>
          <a:prstGeom prst="rect">
            <a:avLst/>
          </a:prstGeom>
        </p:spPr>
      </p:pic>
    </p:spTree>
    <p:extLst>
      <p:ext uri="{BB962C8B-B14F-4D97-AF65-F5344CB8AC3E}">
        <p14:creationId xmlns:p14="http://schemas.microsoft.com/office/powerpoint/2010/main" val="14925044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CD1FF9-8DD2-478D-8D6E-B1F694D2BAAC}" type="datetime1">
              <a:rPr lang="en-US" smtClean="0"/>
              <a:t>4/29/2017</a:t>
            </a:fld>
            <a:endParaRPr lang="en-US"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888" y="271022"/>
            <a:ext cx="8764223" cy="6315956"/>
          </a:xfrm>
          <a:prstGeom prst="rect">
            <a:avLst/>
          </a:prstGeom>
        </p:spPr>
      </p:pic>
    </p:spTree>
    <p:extLst>
      <p:ext uri="{BB962C8B-B14F-4D97-AF65-F5344CB8AC3E}">
        <p14:creationId xmlns:p14="http://schemas.microsoft.com/office/powerpoint/2010/main" val="11979601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8C27C-24E1-479F-AE68-3D27735759E9}" type="datetime1">
              <a:rPr lang="en-US" smtClean="0"/>
              <a:t>4/29/2017</a:t>
            </a:fld>
            <a:endParaRPr lang="en-US"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88" y="347232"/>
            <a:ext cx="8583223" cy="6163535"/>
          </a:xfrm>
          <a:prstGeom prst="rect">
            <a:avLst/>
          </a:prstGeom>
        </p:spPr>
      </p:pic>
    </p:spTree>
    <p:extLst>
      <p:ext uri="{BB962C8B-B14F-4D97-AF65-F5344CB8AC3E}">
        <p14:creationId xmlns:p14="http://schemas.microsoft.com/office/powerpoint/2010/main" val="32205550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389FEA-CD10-4232-9A7F-7733AA74335F}" type="datetime1">
              <a:rPr lang="en-US" smtClean="0"/>
              <a:t>4/29/2017</a:t>
            </a:fld>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3" y="51916"/>
            <a:ext cx="9050013" cy="6754168"/>
          </a:xfrm>
          <a:prstGeom prst="rect">
            <a:avLst/>
          </a:prstGeom>
        </p:spPr>
      </p:pic>
    </p:spTree>
    <p:extLst>
      <p:ext uri="{BB962C8B-B14F-4D97-AF65-F5344CB8AC3E}">
        <p14:creationId xmlns:p14="http://schemas.microsoft.com/office/powerpoint/2010/main" val="1071802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2017</a:t>
            </a:r>
            <a:endParaRPr lang="en-US" dirty="0"/>
          </a:p>
        </p:txBody>
      </p:sp>
      <p:sp>
        <p:nvSpPr>
          <p:cNvPr id="3" name="Content Placeholder 2"/>
          <p:cNvSpPr>
            <a:spLocks noGrp="1"/>
          </p:cNvSpPr>
          <p:nvPr>
            <p:ph idx="1"/>
          </p:nvPr>
        </p:nvSpPr>
        <p:spPr>
          <a:xfrm>
            <a:off x="1043492" y="2323652"/>
            <a:ext cx="7109908" cy="3848548"/>
          </a:xfrm>
        </p:spPr>
        <p:txBody>
          <a:bodyPr/>
          <a:lstStyle/>
          <a:p>
            <a:r>
              <a:rPr lang="en-US" dirty="0" smtClean="0"/>
              <a:t>Medicare Access and CHIP Reauthorization Act (MACRA)</a:t>
            </a:r>
          </a:p>
          <a:p>
            <a:r>
              <a:rPr lang="en-US" dirty="0" smtClean="0"/>
              <a:t>Podiatry Medicare Data</a:t>
            </a:r>
          </a:p>
          <a:p>
            <a:r>
              <a:rPr lang="en-US" dirty="0" smtClean="0"/>
              <a:t>Evaluation and Management Services</a:t>
            </a:r>
          </a:p>
          <a:p>
            <a:r>
              <a:rPr lang="en-US" dirty="0" smtClean="0"/>
              <a:t>New Codes for 2017</a:t>
            </a:r>
          </a:p>
          <a:p>
            <a:r>
              <a:rPr lang="en-US" dirty="0" smtClean="0"/>
              <a:t>Routine Foot Care</a:t>
            </a:r>
            <a:endParaRPr lang="en-US" dirty="0"/>
          </a:p>
        </p:txBody>
      </p:sp>
      <p:sp>
        <p:nvSpPr>
          <p:cNvPr id="4" name="Date Placeholder 3"/>
          <p:cNvSpPr>
            <a:spLocks noGrp="1"/>
          </p:cNvSpPr>
          <p:nvPr>
            <p:ph type="dt" sz="half" idx="10"/>
          </p:nvPr>
        </p:nvSpPr>
        <p:spPr/>
        <p:txBody>
          <a:bodyPr/>
          <a:lstStyle/>
          <a:p>
            <a:fld id="{27BC668C-37CC-4B54-842E-0E73926892A9}" type="datetime1">
              <a:rPr lang="en-US" smtClean="0"/>
              <a:t>4/29/2017</a:t>
            </a:fld>
            <a:endParaRPr lang="en-US" dirty="0"/>
          </a:p>
        </p:txBody>
      </p:sp>
    </p:spTree>
    <p:extLst>
      <p:ext uri="{BB962C8B-B14F-4D97-AF65-F5344CB8AC3E}">
        <p14:creationId xmlns:p14="http://schemas.microsoft.com/office/powerpoint/2010/main" val="25097455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E07F184-BDEE-4354-BD60-AD4CE18D3D76}" type="datetime1">
              <a:rPr lang="en-US" smtClean="0"/>
              <a:t>4/29/2017</a:t>
            </a:fld>
            <a:endParaRPr lang="en-US"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838200"/>
            <a:ext cx="7162800" cy="5029200"/>
          </a:xfrm>
          <a:prstGeom prst="rect">
            <a:avLst/>
          </a:prstGeom>
        </p:spPr>
      </p:pic>
    </p:spTree>
    <p:extLst>
      <p:ext uri="{BB962C8B-B14F-4D97-AF65-F5344CB8AC3E}">
        <p14:creationId xmlns:p14="http://schemas.microsoft.com/office/powerpoint/2010/main" val="36264906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b="1" dirty="0"/>
              <a:t>Level 3 New Patient Office Visit (99203)</a:t>
            </a:r>
            <a:r>
              <a:rPr lang="en-US" dirty="0"/>
              <a:t> </a:t>
            </a:r>
          </a:p>
        </p:txBody>
      </p:sp>
      <p:sp>
        <p:nvSpPr>
          <p:cNvPr id="8" name="Content Placeholder 7"/>
          <p:cNvSpPr>
            <a:spLocks noGrp="1"/>
          </p:cNvSpPr>
          <p:nvPr>
            <p:ph idx="1"/>
          </p:nvPr>
        </p:nvSpPr>
        <p:spPr/>
        <p:txBody>
          <a:bodyPr/>
          <a:lstStyle/>
          <a:p>
            <a:r>
              <a:rPr lang="en-US" dirty="0">
                <a:solidFill>
                  <a:schemeClr val="tx1"/>
                </a:solidFill>
              </a:rPr>
              <a:t>1)  </a:t>
            </a:r>
            <a:r>
              <a:rPr lang="en-US" dirty="0"/>
              <a:t>Detailed History</a:t>
            </a:r>
          </a:p>
          <a:p>
            <a:r>
              <a:rPr lang="en-US" dirty="0"/>
              <a:t>2)  Detailed Exam</a:t>
            </a:r>
          </a:p>
          <a:p>
            <a:r>
              <a:rPr lang="en-US" dirty="0"/>
              <a:t>3)  Low Complexity Medical </a:t>
            </a:r>
            <a:r>
              <a:rPr lang="en-US" dirty="0" smtClean="0"/>
              <a:t>Decision-Making</a:t>
            </a:r>
            <a:r>
              <a:rPr lang="en-US" dirty="0"/>
              <a:t/>
            </a:r>
            <a:br>
              <a:rPr lang="en-US" dirty="0"/>
            </a:br>
            <a:r>
              <a:rPr lang="en-US" dirty="0"/>
              <a:t>The documentation for this encounter requires </a:t>
            </a:r>
            <a:r>
              <a:rPr lang="en-US" b="1" dirty="0"/>
              <a:t>THREE</a:t>
            </a:r>
            <a:r>
              <a:rPr lang="en-US" dirty="0"/>
              <a:t> out of </a:t>
            </a:r>
            <a:r>
              <a:rPr lang="en-US" b="1" dirty="0"/>
              <a:t>THREE</a:t>
            </a:r>
            <a:endParaRPr lang="en-US" dirty="0"/>
          </a:p>
        </p:txBody>
      </p:sp>
      <p:sp>
        <p:nvSpPr>
          <p:cNvPr id="3" name="Date Placeholder 2"/>
          <p:cNvSpPr>
            <a:spLocks noGrp="1"/>
          </p:cNvSpPr>
          <p:nvPr>
            <p:ph type="dt" sz="half" idx="10"/>
          </p:nvPr>
        </p:nvSpPr>
        <p:spPr/>
        <p:txBody>
          <a:bodyPr/>
          <a:lstStyle/>
          <a:p>
            <a:fld id="{51C7C0A4-2CDE-451A-9A16-7CB15B298B70}" type="datetime1">
              <a:rPr lang="en-US" smtClean="0"/>
              <a:t>4/29/2017</a:t>
            </a:fld>
            <a:endParaRPr lang="en-US" dirty="0"/>
          </a:p>
        </p:txBody>
      </p:sp>
    </p:spTree>
    <p:extLst>
      <p:ext uri="{BB962C8B-B14F-4D97-AF65-F5344CB8AC3E}">
        <p14:creationId xmlns:p14="http://schemas.microsoft.com/office/powerpoint/2010/main" val="27097441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Detailed History</a:t>
            </a:r>
            <a:endParaRPr lang="en-US" dirty="0"/>
          </a:p>
        </p:txBody>
      </p:sp>
      <p:sp>
        <p:nvSpPr>
          <p:cNvPr id="3" name="Content Placeholder 2"/>
          <p:cNvSpPr>
            <a:spLocks noGrp="1"/>
          </p:cNvSpPr>
          <p:nvPr>
            <p:ph idx="1"/>
          </p:nvPr>
        </p:nvSpPr>
        <p:spPr/>
        <p:txBody>
          <a:bodyPr>
            <a:normAutofit fontScale="62500" lnSpcReduction="20000"/>
          </a:bodyPr>
          <a:lstStyle/>
          <a:p>
            <a:pPr marL="68580" indent="0">
              <a:buNone/>
            </a:pPr>
            <a:r>
              <a:rPr lang="en-US" dirty="0"/>
              <a:t/>
            </a:r>
            <a:br>
              <a:rPr lang="en-US" dirty="0"/>
            </a:br>
            <a:r>
              <a:rPr lang="en-US" b="1" dirty="0" smtClean="0"/>
              <a:t>History </a:t>
            </a:r>
            <a:r>
              <a:rPr lang="en-US" b="1" dirty="0"/>
              <a:t>:</a:t>
            </a:r>
            <a:r>
              <a:rPr lang="en-US" dirty="0"/>
              <a:t> </a:t>
            </a:r>
            <a:r>
              <a:rPr lang="en-US" dirty="0" smtClean="0"/>
              <a:t>This 68 y/o male presents to the office as a new patient with pain in both feet. Patient reports pain began one year ago. No acute injury. Pain with every step.  He tried OTC insoles that gave minimal relief. Condition is worsening.</a:t>
            </a:r>
            <a:r>
              <a:rPr lang="en-US" dirty="0"/>
              <a:t/>
            </a:r>
            <a:br>
              <a:rPr lang="en-US" dirty="0"/>
            </a:br>
            <a:endParaRPr lang="en-US" dirty="0" smtClean="0"/>
          </a:p>
          <a:p>
            <a:pPr marL="68580" indent="0">
              <a:buNone/>
            </a:pPr>
            <a:r>
              <a:rPr lang="en-US" dirty="0"/>
              <a:t/>
            </a:r>
            <a:br>
              <a:rPr lang="en-US" dirty="0"/>
            </a:br>
            <a:r>
              <a:rPr lang="en-US" b="1" dirty="0" smtClean="0"/>
              <a:t>Medications</a:t>
            </a:r>
            <a:r>
              <a:rPr lang="en-US" dirty="0" smtClean="0"/>
              <a:t>: Lisinopril</a:t>
            </a:r>
          </a:p>
          <a:p>
            <a:pPr marL="68580" indent="0">
              <a:buNone/>
            </a:pPr>
            <a:r>
              <a:rPr lang="en-US" b="1" dirty="0" smtClean="0"/>
              <a:t>Allergies</a:t>
            </a:r>
            <a:r>
              <a:rPr lang="en-US" dirty="0" smtClean="0"/>
              <a:t>: None</a:t>
            </a:r>
            <a:r>
              <a:rPr lang="en-US" dirty="0"/>
              <a:t/>
            </a:r>
            <a:br>
              <a:rPr lang="en-US" dirty="0"/>
            </a:br>
            <a:endParaRPr lang="en-US" dirty="0" smtClean="0"/>
          </a:p>
          <a:p>
            <a:pPr marL="68580" indent="0">
              <a:buNone/>
            </a:pPr>
            <a:r>
              <a:rPr lang="en-US" b="1" dirty="0" smtClean="0"/>
              <a:t>ROS</a:t>
            </a:r>
            <a:r>
              <a:rPr lang="en-US" dirty="0"/>
              <a:t>    </a:t>
            </a:r>
            <a:br>
              <a:rPr lang="en-US" dirty="0"/>
            </a:br>
            <a:r>
              <a:rPr lang="en-US" dirty="0"/>
              <a:t>General--Negative for fatigue, weight loss, anorexia </a:t>
            </a:r>
            <a:br>
              <a:rPr lang="en-US" dirty="0"/>
            </a:br>
            <a:r>
              <a:rPr lang="en-US" dirty="0"/>
              <a:t>Cardiovascular--Negative </a:t>
            </a:r>
            <a:r>
              <a:rPr lang="en-US" dirty="0" smtClean="0"/>
              <a:t>for chest pain, shortness of breath</a:t>
            </a:r>
            <a:r>
              <a:rPr lang="en-US" dirty="0"/>
              <a:t/>
            </a:r>
            <a:br>
              <a:rPr lang="en-US" dirty="0"/>
            </a:br>
            <a:r>
              <a:rPr lang="en-US" dirty="0"/>
              <a:t>Endocrine--Negative for polyuria, polydipsia, cold intolerance</a:t>
            </a:r>
            <a:br>
              <a:rPr lang="en-US" dirty="0"/>
            </a:br>
            <a:r>
              <a:rPr lang="en-US" dirty="0"/>
              <a:t/>
            </a:r>
            <a:br>
              <a:rPr lang="en-US" dirty="0"/>
            </a:br>
            <a:r>
              <a:rPr lang="en-US" b="1" dirty="0"/>
              <a:t>Pertinent PMH</a:t>
            </a:r>
            <a:r>
              <a:rPr lang="en-US" dirty="0"/>
              <a:t> is positive for CAD, which has been quiescent</a:t>
            </a:r>
          </a:p>
        </p:txBody>
      </p:sp>
      <p:sp>
        <p:nvSpPr>
          <p:cNvPr id="4" name="Date Placeholder 3"/>
          <p:cNvSpPr>
            <a:spLocks noGrp="1"/>
          </p:cNvSpPr>
          <p:nvPr>
            <p:ph type="dt" sz="half" idx="10"/>
          </p:nvPr>
        </p:nvSpPr>
        <p:spPr/>
        <p:txBody>
          <a:bodyPr/>
          <a:lstStyle/>
          <a:p>
            <a:fld id="{92C50940-2838-4A23-9888-55AAC9450D4C}" type="datetime1">
              <a:rPr lang="en-US" smtClean="0"/>
              <a:t>4/29/2017</a:t>
            </a:fld>
            <a:endParaRPr lang="en-US" dirty="0"/>
          </a:p>
        </p:txBody>
      </p:sp>
    </p:spTree>
    <p:extLst>
      <p:ext uri="{BB962C8B-B14F-4D97-AF65-F5344CB8AC3E}">
        <p14:creationId xmlns:p14="http://schemas.microsoft.com/office/powerpoint/2010/main" val="17021039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024744" cy="1143000"/>
          </a:xfrm>
        </p:spPr>
        <p:txBody>
          <a:bodyPr/>
          <a:lstStyle/>
          <a:p>
            <a:r>
              <a:rPr lang="en-US" dirty="0"/>
              <a:t> </a:t>
            </a:r>
            <a:r>
              <a:rPr lang="en-US" b="1" dirty="0"/>
              <a:t>Detailed Physical Exam </a:t>
            </a:r>
          </a:p>
        </p:txBody>
      </p:sp>
      <p:sp>
        <p:nvSpPr>
          <p:cNvPr id="3" name="Content Placeholder 2"/>
          <p:cNvSpPr>
            <a:spLocks noGrp="1"/>
          </p:cNvSpPr>
          <p:nvPr>
            <p:ph idx="1"/>
          </p:nvPr>
        </p:nvSpPr>
        <p:spPr/>
        <p:txBody>
          <a:bodyPr>
            <a:normAutofit fontScale="70000" lnSpcReduction="20000"/>
          </a:bodyPr>
          <a:lstStyle/>
          <a:p>
            <a:pPr marL="68580" indent="0">
              <a:buNone/>
            </a:pPr>
            <a:r>
              <a:rPr lang="en-US" dirty="0"/>
              <a:t>Vitals: 120/80, 88, 98.6</a:t>
            </a:r>
            <a:br>
              <a:rPr lang="en-US" dirty="0"/>
            </a:br>
            <a:r>
              <a:rPr lang="en-US" dirty="0" smtClean="0"/>
              <a:t>Orthopedic: Pain on palpation at insertion of the plantar fascia right and left heel.</a:t>
            </a:r>
          </a:p>
          <a:p>
            <a:pPr marL="68580" indent="0">
              <a:buNone/>
            </a:pPr>
            <a:r>
              <a:rPr lang="en-US" dirty="0" err="1" smtClean="0"/>
              <a:t>Gastroc</a:t>
            </a:r>
            <a:r>
              <a:rPr lang="en-US" dirty="0" smtClean="0"/>
              <a:t>-soleus </a:t>
            </a:r>
            <a:r>
              <a:rPr lang="en-US" dirty="0" err="1" smtClean="0"/>
              <a:t>equinus</a:t>
            </a:r>
            <a:r>
              <a:rPr lang="en-US" dirty="0" smtClean="0"/>
              <a:t>. Muscle strength 5/5  of DF, PF, Eversion, Inversion</a:t>
            </a:r>
          </a:p>
          <a:p>
            <a:pPr marL="68580" indent="0">
              <a:buNone/>
            </a:pPr>
            <a:r>
              <a:rPr lang="en-US" dirty="0"/>
              <a:t/>
            </a:r>
            <a:br>
              <a:rPr lang="en-US" dirty="0"/>
            </a:br>
            <a:r>
              <a:rPr lang="en-US" dirty="0" smtClean="0"/>
              <a:t>Cardiovascular: Palpable DP,PT pulses. No </a:t>
            </a:r>
            <a:r>
              <a:rPr lang="en-US" dirty="0"/>
              <a:t>peripheral edema or digital </a:t>
            </a:r>
            <a:r>
              <a:rPr lang="en-US" dirty="0" smtClean="0"/>
              <a:t>cyanosis</a:t>
            </a:r>
          </a:p>
          <a:p>
            <a:pPr marL="68580" indent="0">
              <a:buNone/>
            </a:pPr>
            <a:r>
              <a:rPr lang="en-US" dirty="0"/>
              <a:t/>
            </a:r>
            <a:br>
              <a:rPr lang="en-US" dirty="0"/>
            </a:br>
            <a:r>
              <a:rPr lang="en-US" dirty="0"/>
              <a:t>Skin: no rash, lesions or </a:t>
            </a:r>
            <a:r>
              <a:rPr lang="en-US" dirty="0" smtClean="0"/>
              <a:t>ulcers</a:t>
            </a:r>
          </a:p>
          <a:p>
            <a:pPr marL="68580" indent="0">
              <a:buNone/>
            </a:pPr>
            <a:r>
              <a:rPr lang="en-US" dirty="0"/>
              <a:t/>
            </a:r>
            <a:br>
              <a:rPr lang="en-US" dirty="0"/>
            </a:br>
            <a:r>
              <a:rPr lang="en-US" dirty="0" smtClean="0"/>
              <a:t>Neuro: Negative </a:t>
            </a:r>
            <a:r>
              <a:rPr lang="en-US" dirty="0" err="1" smtClean="0"/>
              <a:t>Tinel’s</a:t>
            </a:r>
            <a:r>
              <a:rPr lang="en-US" dirty="0" smtClean="0"/>
              <a:t> sign posterior </a:t>
            </a:r>
            <a:r>
              <a:rPr lang="en-US" dirty="0" err="1" smtClean="0"/>
              <a:t>tibial</a:t>
            </a:r>
            <a:r>
              <a:rPr lang="en-US" dirty="0" smtClean="0"/>
              <a:t> nerve bilateral. No of protective sensation. Vibration normal. DTR are 2/4 Achilles and Patellar bilaterally.  </a:t>
            </a:r>
            <a:endParaRPr lang="en-US" dirty="0"/>
          </a:p>
        </p:txBody>
      </p:sp>
      <p:sp>
        <p:nvSpPr>
          <p:cNvPr id="4" name="Date Placeholder 3"/>
          <p:cNvSpPr>
            <a:spLocks noGrp="1"/>
          </p:cNvSpPr>
          <p:nvPr>
            <p:ph type="dt" sz="half" idx="10"/>
          </p:nvPr>
        </p:nvSpPr>
        <p:spPr/>
        <p:txBody>
          <a:bodyPr/>
          <a:lstStyle/>
          <a:p>
            <a:fld id="{F75C8A32-30C7-48C8-8001-9590EB7180A1}" type="datetime1">
              <a:rPr lang="en-US" smtClean="0"/>
              <a:t>4/29/2017</a:t>
            </a:fld>
            <a:endParaRPr lang="en-US" dirty="0"/>
          </a:p>
        </p:txBody>
      </p:sp>
    </p:spTree>
    <p:extLst>
      <p:ext uri="{BB962C8B-B14F-4D97-AF65-F5344CB8AC3E}">
        <p14:creationId xmlns:p14="http://schemas.microsoft.com/office/powerpoint/2010/main" val="3781272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Medical Decision Making</a:t>
            </a:r>
            <a:endParaRPr lang="en-US" b="1" dirty="0"/>
          </a:p>
        </p:txBody>
      </p:sp>
      <p:sp>
        <p:nvSpPr>
          <p:cNvPr id="3" name="Content Placeholder 2"/>
          <p:cNvSpPr>
            <a:spLocks noGrp="1"/>
          </p:cNvSpPr>
          <p:nvPr>
            <p:ph idx="1"/>
          </p:nvPr>
        </p:nvSpPr>
        <p:spPr/>
        <p:txBody>
          <a:bodyPr/>
          <a:lstStyle/>
          <a:p>
            <a:pPr marL="68580" indent="0">
              <a:buNone/>
            </a:pPr>
            <a:r>
              <a:rPr lang="en-US" dirty="0"/>
              <a:t> </a:t>
            </a:r>
          </a:p>
        </p:txBody>
      </p:sp>
      <p:sp>
        <p:nvSpPr>
          <p:cNvPr id="4" name="Date Placeholder 3"/>
          <p:cNvSpPr>
            <a:spLocks noGrp="1"/>
          </p:cNvSpPr>
          <p:nvPr>
            <p:ph type="dt" sz="half" idx="10"/>
          </p:nvPr>
        </p:nvSpPr>
        <p:spPr/>
        <p:txBody>
          <a:bodyPr/>
          <a:lstStyle/>
          <a:p>
            <a:fld id="{67D42B1B-1296-4832-BCDD-DD8319FF2909}" type="datetime1">
              <a:rPr lang="en-US" smtClean="0"/>
              <a:t>4/29/2017</a:t>
            </a:fld>
            <a:endParaRPr lang="en-US" dirty="0"/>
          </a:p>
        </p:txBody>
      </p:sp>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4575" y="2590682"/>
            <a:ext cx="5734850" cy="2743317"/>
          </a:xfrm>
          <a:prstGeom prst="rect">
            <a:avLst/>
          </a:prstGeom>
        </p:spPr>
      </p:pic>
    </p:spTree>
    <p:extLst>
      <p:ext uri="{BB962C8B-B14F-4D97-AF65-F5344CB8AC3E}">
        <p14:creationId xmlns:p14="http://schemas.microsoft.com/office/powerpoint/2010/main" val="6309784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95400" y="2590800"/>
            <a:ext cx="7024744" cy="1143000"/>
          </a:xfrm>
        </p:spPr>
        <p:txBody>
          <a:bodyPr/>
          <a:lstStyle/>
          <a:p>
            <a:r>
              <a:rPr lang="en-US" b="1" dirty="0" smtClean="0"/>
              <a:t>New Codes For 2017</a:t>
            </a:r>
            <a:endParaRPr lang="en-US" b="1" dirty="0"/>
          </a:p>
        </p:txBody>
      </p:sp>
      <p:sp>
        <p:nvSpPr>
          <p:cNvPr id="4" name="Date Placeholder 3"/>
          <p:cNvSpPr>
            <a:spLocks noGrp="1"/>
          </p:cNvSpPr>
          <p:nvPr>
            <p:ph type="dt" sz="half" idx="10"/>
          </p:nvPr>
        </p:nvSpPr>
        <p:spPr/>
        <p:txBody>
          <a:bodyPr/>
          <a:lstStyle/>
          <a:p>
            <a:fld id="{F379F925-1890-4CB6-BB8A-91AEA31C3E3B}" type="datetime1">
              <a:rPr lang="en-US" smtClean="0"/>
              <a:t>4/29/2017</a:t>
            </a:fld>
            <a:endParaRPr lang="en-US" dirty="0"/>
          </a:p>
        </p:txBody>
      </p:sp>
    </p:spTree>
    <p:extLst>
      <p:ext uri="{BB962C8B-B14F-4D97-AF65-F5344CB8AC3E}">
        <p14:creationId xmlns:p14="http://schemas.microsoft.com/office/powerpoint/2010/main" val="5134018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New Modifier for X-rays</a:t>
            </a:r>
            <a:endParaRPr lang="en-US" dirty="0"/>
          </a:p>
        </p:txBody>
      </p:sp>
      <p:sp>
        <p:nvSpPr>
          <p:cNvPr id="6" name="Content Placeholder 5"/>
          <p:cNvSpPr>
            <a:spLocks noGrp="1"/>
          </p:cNvSpPr>
          <p:nvPr>
            <p:ph idx="1"/>
          </p:nvPr>
        </p:nvSpPr>
        <p:spPr/>
        <p:txBody>
          <a:bodyPr/>
          <a:lstStyle/>
          <a:p>
            <a:r>
              <a:rPr lang="en-US" dirty="0"/>
              <a:t>B</a:t>
            </a:r>
            <a:r>
              <a:rPr lang="en-US" dirty="0" smtClean="0"/>
              <a:t>eginning </a:t>
            </a:r>
            <a:r>
              <a:rPr lang="en-US" dirty="0"/>
              <a:t>January 1, 2017, a 20 percent reduction of the payment amounts under the PFS for the technical component of imaging services that are X-rays taken using film. CMS proposes that beginning January 1, 2017, modifier </a:t>
            </a:r>
            <a:r>
              <a:rPr lang="en-US" dirty="0" smtClean="0"/>
              <a:t>-FX </a:t>
            </a:r>
            <a:r>
              <a:rPr lang="en-US" dirty="0"/>
              <a:t>would be required for X-rays that are taken using film. </a:t>
            </a:r>
          </a:p>
        </p:txBody>
      </p:sp>
      <p:sp>
        <p:nvSpPr>
          <p:cNvPr id="2" name="Date Placeholder 1"/>
          <p:cNvSpPr>
            <a:spLocks noGrp="1"/>
          </p:cNvSpPr>
          <p:nvPr>
            <p:ph type="dt" sz="half" idx="10"/>
          </p:nvPr>
        </p:nvSpPr>
        <p:spPr/>
        <p:txBody>
          <a:bodyPr/>
          <a:lstStyle/>
          <a:p>
            <a:fld id="{A811D156-31FC-4F18-90B0-CCF604C20BBA}" type="datetime1">
              <a:rPr lang="en-US" smtClean="0"/>
              <a:t>4/29/2017</a:t>
            </a:fld>
            <a:endParaRPr lang="en-US" dirty="0"/>
          </a:p>
        </p:txBody>
      </p:sp>
    </p:spTree>
    <p:extLst>
      <p:ext uri="{BB962C8B-B14F-4D97-AF65-F5344CB8AC3E}">
        <p14:creationId xmlns:p14="http://schemas.microsoft.com/office/powerpoint/2010/main" val="26831367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Computed Radiography </a:t>
            </a:r>
            <a:r>
              <a:rPr lang="en-US" dirty="0"/>
              <a:t>vs </a:t>
            </a:r>
            <a:r>
              <a:rPr lang="en-US" dirty="0" smtClean="0"/>
              <a:t>Digital Radiography</a:t>
            </a:r>
            <a:endParaRPr lang="en-US" dirty="0"/>
          </a:p>
        </p:txBody>
      </p:sp>
      <p:sp>
        <p:nvSpPr>
          <p:cNvPr id="3" name="Content Placeholder 2"/>
          <p:cNvSpPr>
            <a:spLocks noGrp="1"/>
          </p:cNvSpPr>
          <p:nvPr>
            <p:ph idx="1"/>
          </p:nvPr>
        </p:nvSpPr>
        <p:spPr/>
        <p:txBody>
          <a:bodyPr/>
          <a:lstStyle/>
          <a:p>
            <a:r>
              <a:rPr lang="en-US" dirty="0" smtClean="0"/>
              <a:t>Reimbursement </a:t>
            </a:r>
            <a:r>
              <a:rPr lang="en-US" dirty="0"/>
              <a:t>for Computed Radiography (CR) will be reduced by 7% from 1/1/2018- 12/31/2022 – </a:t>
            </a:r>
            <a:endParaRPr lang="en-US" dirty="0" smtClean="0"/>
          </a:p>
          <a:p>
            <a:r>
              <a:rPr lang="en-US" dirty="0" smtClean="0"/>
              <a:t>Reduction </a:t>
            </a:r>
            <a:r>
              <a:rPr lang="en-US" dirty="0"/>
              <a:t>is increased to 10% beginning in 2023 and all subsequent years – No guidance yet on how to report </a:t>
            </a:r>
            <a:endParaRPr lang="en-US" dirty="0" smtClean="0"/>
          </a:p>
          <a:p>
            <a:r>
              <a:rPr lang="en-US" dirty="0" smtClean="0"/>
              <a:t> </a:t>
            </a:r>
            <a:r>
              <a:rPr lang="en-US" dirty="0"/>
              <a:t>Anticipate information in 2018 rule making cycle</a:t>
            </a:r>
          </a:p>
        </p:txBody>
      </p:sp>
      <p:sp>
        <p:nvSpPr>
          <p:cNvPr id="4" name="Date Placeholder 3"/>
          <p:cNvSpPr>
            <a:spLocks noGrp="1"/>
          </p:cNvSpPr>
          <p:nvPr>
            <p:ph type="dt" sz="half" idx="10"/>
          </p:nvPr>
        </p:nvSpPr>
        <p:spPr/>
        <p:txBody>
          <a:bodyPr/>
          <a:lstStyle/>
          <a:p>
            <a:fld id="{C143682C-F47A-4326-B840-CAA6703C199F}" type="datetime1">
              <a:rPr lang="en-US" smtClean="0"/>
              <a:t>4/29/2017</a:t>
            </a:fld>
            <a:endParaRPr lang="en-US" dirty="0"/>
          </a:p>
        </p:txBody>
      </p:sp>
    </p:spTree>
    <p:extLst>
      <p:ext uri="{BB962C8B-B14F-4D97-AF65-F5344CB8AC3E}">
        <p14:creationId xmlns:p14="http://schemas.microsoft.com/office/powerpoint/2010/main" val="35677051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err="1" smtClean="0"/>
              <a:t>Bunionectomy</a:t>
            </a:r>
            <a:r>
              <a:rPr lang="en-US" dirty="0" smtClean="0"/>
              <a:t>:</a:t>
            </a:r>
            <a:br>
              <a:rPr lang="en-US" dirty="0" smtClean="0"/>
            </a:br>
            <a:r>
              <a:rPr lang="en-US" dirty="0" smtClean="0"/>
              <a:t>Code Changes for 2017</a:t>
            </a:r>
            <a:endParaRPr lang="en-US" dirty="0"/>
          </a:p>
        </p:txBody>
      </p:sp>
      <p:sp>
        <p:nvSpPr>
          <p:cNvPr id="2" name="Date Placeholder 1"/>
          <p:cNvSpPr>
            <a:spLocks noGrp="1"/>
          </p:cNvSpPr>
          <p:nvPr>
            <p:ph type="dt" sz="half" idx="10"/>
          </p:nvPr>
        </p:nvSpPr>
        <p:spPr/>
        <p:txBody>
          <a:bodyPr/>
          <a:lstStyle/>
          <a:p>
            <a:fld id="{EAE79CEF-05B1-4B9E-AF75-E1FB868A153E}" type="datetime1">
              <a:rPr lang="en-US" smtClean="0"/>
              <a:t>4/29/2017</a:t>
            </a:fld>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3048000"/>
            <a:ext cx="6477000" cy="2590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57846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Bunion codes deleted</a:t>
            </a:r>
            <a:endParaRPr lang="en-US" b="1" dirty="0"/>
          </a:p>
        </p:txBody>
      </p:sp>
      <p:sp>
        <p:nvSpPr>
          <p:cNvPr id="6" name="Content Placeholder 5"/>
          <p:cNvSpPr>
            <a:spLocks noGrp="1"/>
          </p:cNvSpPr>
          <p:nvPr>
            <p:ph idx="1"/>
          </p:nvPr>
        </p:nvSpPr>
        <p:spPr/>
        <p:txBody>
          <a:bodyPr/>
          <a:lstStyle/>
          <a:p>
            <a:r>
              <a:rPr lang="en-US" b="1" dirty="0"/>
              <a:t>CPT 28290 </a:t>
            </a:r>
            <a:r>
              <a:rPr lang="en-US" b="1" dirty="0" smtClean="0"/>
              <a:t>Deleted</a:t>
            </a:r>
          </a:p>
          <a:p>
            <a:r>
              <a:rPr lang="en-US" b="1" dirty="0"/>
              <a:t>CPT 28293 </a:t>
            </a:r>
            <a:r>
              <a:rPr lang="en-US" b="1" dirty="0" smtClean="0"/>
              <a:t>Deleted</a:t>
            </a:r>
          </a:p>
          <a:p>
            <a:r>
              <a:rPr lang="en-US" b="1" dirty="0"/>
              <a:t>CPT 28294 Deleted</a:t>
            </a:r>
          </a:p>
        </p:txBody>
      </p:sp>
      <p:sp>
        <p:nvSpPr>
          <p:cNvPr id="2" name="Date Placeholder 1"/>
          <p:cNvSpPr>
            <a:spLocks noGrp="1"/>
          </p:cNvSpPr>
          <p:nvPr>
            <p:ph type="dt" sz="half" idx="10"/>
          </p:nvPr>
        </p:nvSpPr>
        <p:spPr/>
        <p:txBody>
          <a:bodyPr/>
          <a:lstStyle/>
          <a:p>
            <a:fld id="{2C7DA9EF-9BB9-4CA6-A017-39C7A3BA031C}" type="datetime1">
              <a:rPr lang="en-US" smtClean="0"/>
              <a:t>4/29/2017</a:t>
            </a:fld>
            <a:endParaRPr lang="en-US" dirty="0"/>
          </a:p>
        </p:txBody>
      </p:sp>
    </p:spTree>
    <p:extLst>
      <p:ext uri="{BB962C8B-B14F-4D97-AF65-F5344CB8AC3E}">
        <p14:creationId xmlns:p14="http://schemas.microsoft.com/office/powerpoint/2010/main" val="4254895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024744" cy="1143000"/>
          </a:xfrm>
        </p:spPr>
        <p:txBody>
          <a:bodyPr>
            <a:noAutofit/>
          </a:bodyPr>
          <a:lstStyle/>
          <a:p>
            <a:r>
              <a:rPr lang="en-US" sz="3600" dirty="0" smtClean="0"/>
              <a:t>DPMs In </a:t>
            </a:r>
            <a:r>
              <a:rPr lang="en-US" sz="3200" dirty="0" smtClean="0"/>
              <a:t>Medicare</a:t>
            </a:r>
            <a:r>
              <a:rPr lang="en-US" sz="3600" dirty="0" smtClean="0"/>
              <a:t> Spending</a:t>
            </a:r>
            <a:endParaRPr lang="en-US" sz="3600" dirty="0"/>
          </a:p>
        </p:txBody>
      </p:sp>
      <p:sp>
        <p:nvSpPr>
          <p:cNvPr id="3" name="Content Placeholder 2"/>
          <p:cNvSpPr>
            <a:spLocks noGrp="1"/>
          </p:cNvSpPr>
          <p:nvPr>
            <p:ph idx="1"/>
          </p:nvPr>
        </p:nvSpPr>
        <p:spPr>
          <a:xfrm>
            <a:off x="1143000" y="1981200"/>
            <a:ext cx="6777317" cy="3962400"/>
          </a:xfrm>
        </p:spPr>
        <p:txBody>
          <a:bodyPr>
            <a:normAutofit lnSpcReduction="10000"/>
          </a:bodyPr>
          <a:lstStyle/>
          <a:p>
            <a:r>
              <a:rPr lang="en-US" dirty="0"/>
              <a:t>In 2015, Medicare Part B total allowed charges were $132.9 billion dollars</a:t>
            </a:r>
            <a:r>
              <a:rPr lang="en-US" dirty="0" smtClean="0"/>
              <a:t>.</a:t>
            </a:r>
          </a:p>
          <a:p>
            <a:r>
              <a:rPr lang="en-US" dirty="0" smtClean="0"/>
              <a:t> </a:t>
            </a:r>
            <a:r>
              <a:rPr lang="en-US" dirty="0"/>
              <a:t>Of this total, claims submitted by podiatrists </a:t>
            </a:r>
            <a:r>
              <a:rPr lang="en-US" dirty="0" smtClean="0"/>
              <a:t>represented </a:t>
            </a:r>
            <a:r>
              <a:rPr lang="en-US" dirty="0"/>
              <a:t>$2.16 billion or 1.6 percent. </a:t>
            </a:r>
          </a:p>
          <a:p>
            <a:r>
              <a:rPr lang="en-US" dirty="0" smtClean="0"/>
              <a:t>$</a:t>
            </a:r>
            <a:r>
              <a:rPr lang="en-US" dirty="0"/>
              <a:t>20 million Decrease in podiatric allowed charges, that is now 50 million decrease in past 2 years. </a:t>
            </a:r>
          </a:p>
          <a:p>
            <a:r>
              <a:rPr lang="en-US" dirty="0" smtClean="0"/>
              <a:t> </a:t>
            </a:r>
            <a:r>
              <a:rPr lang="en-US" dirty="0"/>
              <a:t>Claims submitted by podiatrists represented 1.6% in 2015 dropped from 1.7% in 2014. </a:t>
            </a:r>
          </a:p>
        </p:txBody>
      </p:sp>
      <p:sp>
        <p:nvSpPr>
          <p:cNvPr id="4" name="Date Placeholder 3"/>
          <p:cNvSpPr>
            <a:spLocks noGrp="1"/>
          </p:cNvSpPr>
          <p:nvPr>
            <p:ph type="dt" sz="half" idx="10"/>
          </p:nvPr>
        </p:nvSpPr>
        <p:spPr/>
        <p:txBody>
          <a:bodyPr/>
          <a:lstStyle/>
          <a:p>
            <a:fld id="{F0C489BE-6343-4275-99B8-97DD5ED99DC7}" type="datetime1">
              <a:rPr lang="en-US" smtClean="0"/>
              <a:t>4/29/2017</a:t>
            </a:fld>
            <a:endParaRPr lang="en-US" dirty="0"/>
          </a:p>
        </p:txBody>
      </p:sp>
    </p:spTree>
    <p:extLst>
      <p:ext uri="{BB962C8B-B14F-4D97-AF65-F5344CB8AC3E}">
        <p14:creationId xmlns:p14="http://schemas.microsoft.com/office/powerpoint/2010/main" val="14380926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90600" y="685800"/>
            <a:ext cx="7024744" cy="1143000"/>
          </a:xfrm>
        </p:spPr>
        <p:txBody>
          <a:bodyPr>
            <a:normAutofit fontScale="90000"/>
          </a:bodyPr>
          <a:lstStyle/>
          <a:p>
            <a:r>
              <a:rPr lang="en-US" b="1" dirty="0" smtClean="0"/>
              <a:t>Revised Bunionectomy Codes</a:t>
            </a:r>
            <a:endParaRPr lang="en-US" b="1" dirty="0"/>
          </a:p>
        </p:txBody>
      </p:sp>
      <p:sp>
        <p:nvSpPr>
          <p:cNvPr id="8" name="Content Placeholder 7"/>
          <p:cNvSpPr>
            <a:spLocks noGrp="1"/>
          </p:cNvSpPr>
          <p:nvPr>
            <p:ph idx="1"/>
          </p:nvPr>
        </p:nvSpPr>
        <p:spPr>
          <a:xfrm>
            <a:off x="1066800" y="2057400"/>
            <a:ext cx="6777317" cy="3508977"/>
          </a:xfrm>
        </p:spPr>
        <p:txBody>
          <a:bodyPr/>
          <a:lstStyle/>
          <a:p>
            <a:r>
              <a:rPr lang="en-US" b="1" dirty="0"/>
              <a:t>28292 Correction, hallux valgus (bunionectomy), with or without sesamoidectomy, when performed; with resection of proximal phalanx base, when performed, any </a:t>
            </a:r>
            <a:r>
              <a:rPr lang="en-US" b="1" dirty="0" smtClean="0"/>
              <a:t>method</a:t>
            </a:r>
          </a:p>
          <a:p>
            <a:pPr marL="68580" indent="0">
              <a:buNone/>
            </a:pPr>
            <a:endParaRPr lang="en-US" dirty="0"/>
          </a:p>
        </p:txBody>
      </p:sp>
      <p:sp>
        <p:nvSpPr>
          <p:cNvPr id="4" name="Date Placeholder 3"/>
          <p:cNvSpPr>
            <a:spLocks noGrp="1"/>
          </p:cNvSpPr>
          <p:nvPr>
            <p:ph type="dt" sz="half" idx="10"/>
          </p:nvPr>
        </p:nvSpPr>
        <p:spPr/>
        <p:txBody>
          <a:bodyPr/>
          <a:lstStyle/>
          <a:p>
            <a:fld id="{A19065A9-C0F7-46D8-ADBC-9D3377A29DEB}" type="datetime1">
              <a:rPr lang="en-US" smtClean="0"/>
              <a:t>4/29/2017</a:t>
            </a:fld>
            <a:endParaRPr lang="en-US" dirty="0"/>
          </a:p>
        </p:txBody>
      </p:sp>
    </p:spTree>
    <p:extLst>
      <p:ext uri="{BB962C8B-B14F-4D97-AF65-F5344CB8AC3E}">
        <p14:creationId xmlns:p14="http://schemas.microsoft.com/office/powerpoint/2010/main" val="18785135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0E8F802-90AC-4967-89AE-1BD36762EA16}" type="datetime1">
              <a:rPr lang="en-US" smtClean="0"/>
              <a:t>4/29/2017</a:t>
            </a:fld>
            <a:endParaRPr lang="en-US"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533400"/>
            <a:ext cx="7611537" cy="5572903"/>
          </a:xfrm>
          <a:prstGeom prst="rect">
            <a:avLst/>
          </a:prstGeom>
        </p:spPr>
      </p:pic>
    </p:spTree>
    <p:extLst>
      <p:ext uri="{BB962C8B-B14F-4D97-AF65-F5344CB8AC3E}">
        <p14:creationId xmlns:p14="http://schemas.microsoft.com/office/powerpoint/2010/main" val="38017084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EF34C7-517D-4AF3-9A4D-1E8BF1F87BD9}" type="datetime1">
              <a:rPr lang="en-US" smtClean="0"/>
              <a:t>4/29/2017</a:t>
            </a:fld>
            <a:endParaRPr lang="en-US" dirty="0"/>
          </a:p>
        </p:txBody>
      </p:sp>
      <p:sp>
        <p:nvSpPr>
          <p:cNvPr id="7" name="Content Placeholder 6"/>
          <p:cNvSpPr>
            <a:spLocks noGrp="1"/>
          </p:cNvSpPr>
          <p:nvPr>
            <p:ph idx="1"/>
          </p:nvPr>
        </p:nvSpPr>
        <p:spPr/>
        <p:txBody>
          <a:bodyPr/>
          <a:lstStyle/>
          <a:p>
            <a:endParaRPr lang="en-US"/>
          </a:p>
        </p:txBody>
      </p:sp>
      <p:sp>
        <p:nvSpPr>
          <p:cNvPr id="6" name="Title 5"/>
          <p:cNvSpPr>
            <a:spLocks noGrp="1"/>
          </p:cNvSpPr>
          <p:nvPr>
            <p:ph type="title"/>
          </p:nvPr>
        </p:nvSpPr>
        <p:spPr>
          <a:xfrm>
            <a:off x="4610100" y="609600"/>
            <a:ext cx="3304572" cy="1463153"/>
          </a:xfrm>
        </p:spPr>
        <p:txBody>
          <a:bodyPr/>
          <a:lstStyle/>
          <a:p>
            <a:r>
              <a:rPr lang="en-US" b="1" dirty="0" smtClean="0">
                <a:solidFill>
                  <a:schemeClr val="tx1"/>
                </a:solidFill>
              </a:rPr>
              <a:t>CPT 28296</a:t>
            </a:r>
            <a:endParaRPr lang="en-US" b="1" dirty="0">
              <a:solidFill>
                <a:schemeClr val="tx1"/>
              </a:solidFill>
            </a:endParaRPr>
          </a:p>
        </p:txBody>
      </p:sp>
      <p:sp>
        <p:nvSpPr>
          <p:cNvPr id="8" name="Text Placeholder 7"/>
          <p:cNvSpPr>
            <a:spLocks noGrp="1"/>
          </p:cNvSpPr>
          <p:nvPr>
            <p:ph type="body" sz="half" idx="2"/>
          </p:nvPr>
        </p:nvSpPr>
        <p:spPr>
          <a:xfrm>
            <a:off x="4581525" y="2438400"/>
            <a:ext cx="3298784" cy="2133600"/>
          </a:xfrm>
        </p:spPr>
        <p:txBody>
          <a:bodyPr>
            <a:normAutofit/>
          </a:bodyPr>
          <a:lstStyle/>
          <a:p>
            <a:r>
              <a:rPr lang="en-US" b="1" dirty="0"/>
              <a:t>Correction, hallux valgus (</a:t>
            </a:r>
            <a:r>
              <a:rPr lang="en-US" b="1" dirty="0" err="1"/>
              <a:t>bunionectomy</a:t>
            </a:r>
            <a:r>
              <a:rPr lang="en-US" b="1" dirty="0"/>
              <a:t>), with or without </a:t>
            </a:r>
            <a:r>
              <a:rPr lang="en-US" b="1" dirty="0" err="1"/>
              <a:t>sesamoidectomy</a:t>
            </a:r>
            <a:r>
              <a:rPr lang="en-US" b="1" dirty="0"/>
              <a:t>, when performed; with distal metatarsal osteotomy, any method</a:t>
            </a:r>
          </a:p>
          <a:p>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3610484" cy="5715000"/>
          </a:xfrm>
          <a:prstGeom prst="rect">
            <a:avLst/>
          </a:prstGeom>
        </p:spPr>
      </p:pic>
    </p:spTree>
    <p:extLst>
      <p:ext uri="{BB962C8B-B14F-4D97-AF65-F5344CB8AC3E}">
        <p14:creationId xmlns:p14="http://schemas.microsoft.com/office/powerpoint/2010/main" val="42133930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EB864A-A7CC-41B5-99CF-71778C305089}" type="datetime1">
              <a:rPr lang="en-US" smtClean="0"/>
              <a:t>4/29/2017</a:t>
            </a:fld>
            <a:endParaRPr lang="en-US" dirty="0"/>
          </a:p>
        </p:txBody>
      </p:sp>
      <p:pic>
        <p:nvPicPr>
          <p:cNvPr id="8" name="Content Placeholder 7"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2376" y="857250"/>
            <a:ext cx="3058460" cy="5149850"/>
          </a:xfrm>
        </p:spPr>
      </p:pic>
      <p:sp>
        <p:nvSpPr>
          <p:cNvPr id="6" name="Title 5"/>
          <p:cNvSpPr>
            <a:spLocks noGrp="1"/>
          </p:cNvSpPr>
          <p:nvPr>
            <p:ph type="title"/>
          </p:nvPr>
        </p:nvSpPr>
        <p:spPr>
          <a:xfrm>
            <a:off x="4648200" y="609600"/>
            <a:ext cx="3304572" cy="1463153"/>
          </a:xfrm>
        </p:spPr>
        <p:txBody>
          <a:bodyPr/>
          <a:lstStyle/>
          <a:p>
            <a:r>
              <a:rPr lang="en-US" b="1" dirty="0" smtClean="0">
                <a:solidFill>
                  <a:schemeClr val="tx1"/>
                </a:solidFill>
              </a:rPr>
              <a:t>CPT 28295</a:t>
            </a:r>
            <a:endParaRPr lang="en-US" b="1" dirty="0">
              <a:solidFill>
                <a:schemeClr val="tx1"/>
              </a:solidFill>
            </a:endParaRPr>
          </a:p>
        </p:txBody>
      </p:sp>
      <p:sp>
        <p:nvSpPr>
          <p:cNvPr id="7" name="Text Placeholder 6"/>
          <p:cNvSpPr>
            <a:spLocks noGrp="1"/>
          </p:cNvSpPr>
          <p:nvPr>
            <p:ph type="body" sz="half" idx="2"/>
          </p:nvPr>
        </p:nvSpPr>
        <p:spPr>
          <a:xfrm>
            <a:off x="4572000" y="2438400"/>
            <a:ext cx="3298784" cy="1905000"/>
          </a:xfrm>
        </p:spPr>
        <p:txBody>
          <a:bodyPr>
            <a:normAutofit/>
          </a:bodyPr>
          <a:lstStyle/>
          <a:p>
            <a:r>
              <a:rPr lang="en-US" b="1" dirty="0"/>
              <a:t>Correction, hallux valgus (</a:t>
            </a:r>
            <a:r>
              <a:rPr lang="en-US" b="1" dirty="0" err="1"/>
              <a:t>bunionectomy</a:t>
            </a:r>
            <a:r>
              <a:rPr lang="en-US" b="1" dirty="0"/>
              <a:t>), with or without </a:t>
            </a:r>
            <a:r>
              <a:rPr lang="en-US" b="1" dirty="0" err="1"/>
              <a:t>sesamoidectomy</a:t>
            </a:r>
            <a:r>
              <a:rPr lang="en-US" b="1" dirty="0"/>
              <a:t>, when performed; with proximal metatarsal osteotomy, any method</a:t>
            </a:r>
          </a:p>
          <a:p>
            <a:endParaRPr lang="en-US" dirty="0"/>
          </a:p>
        </p:txBody>
      </p:sp>
    </p:spTree>
    <p:extLst>
      <p:ext uri="{BB962C8B-B14F-4D97-AF65-F5344CB8AC3E}">
        <p14:creationId xmlns:p14="http://schemas.microsoft.com/office/powerpoint/2010/main" val="21681092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019C7-06E6-477E-95A6-6FF8D09F5CEF}" type="datetime1">
              <a:rPr lang="en-US" smtClean="0"/>
              <a:t>4/29/2017</a:t>
            </a:fld>
            <a:endParaRPr lang="en-US" dirty="0"/>
          </a:p>
        </p:txBody>
      </p:sp>
      <p:pic>
        <p:nvPicPr>
          <p:cNvPr id="8" name="Content Placeholder 7"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5558" y="857250"/>
            <a:ext cx="2712097" cy="5149850"/>
          </a:xfrm>
        </p:spPr>
      </p:pic>
      <p:sp>
        <p:nvSpPr>
          <p:cNvPr id="6" name="Title 5"/>
          <p:cNvSpPr>
            <a:spLocks noGrp="1"/>
          </p:cNvSpPr>
          <p:nvPr>
            <p:ph type="title"/>
          </p:nvPr>
        </p:nvSpPr>
        <p:spPr>
          <a:xfrm>
            <a:off x="4572000" y="685800"/>
            <a:ext cx="3304572" cy="1463153"/>
          </a:xfrm>
        </p:spPr>
        <p:txBody>
          <a:bodyPr>
            <a:normAutofit/>
          </a:bodyPr>
          <a:lstStyle/>
          <a:p>
            <a:r>
              <a:rPr lang="en-US" b="1" dirty="0" smtClean="0">
                <a:solidFill>
                  <a:schemeClr val="tx1"/>
                </a:solidFill>
              </a:rPr>
              <a:t>CPT 28298</a:t>
            </a:r>
            <a:endParaRPr lang="en-US" b="1" dirty="0">
              <a:solidFill>
                <a:schemeClr val="tx1"/>
              </a:solidFill>
            </a:endParaRPr>
          </a:p>
        </p:txBody>
      </p:sp>
      <p:sp>
        <p:nvSpPr>
          <p:cNvPr id="7" name="Text Placeholder 6"/>
          <p:cNvSpPr>
            <a:spLocks noGrp="1"/>
          </p:cNvSpPr>
          <p:nvPr>
            <p:ph type="body" sz="half" idx="2"/>
          </p:nvPr>
        </p:nvSpPr>
        <p:spPr>
          <a:xfrm>
            <a:off x="4648200" y="2514600"/>
            <a:ext cx="3298784" cy="2133600"/>
          </a:xfrm>
        </p:spPr>
        <p:txBody>
          <a:bodyPr>
            <a:normAutofit/>
          </a:bodyPr>
          <a:lstStyle/>
          <a:p>
            <a:r>
              <a:rPr lang="en-US" b="1" dirty="0"/>
              <a:t>Correction, hallux valgus (</a:t>
            </a:r>
            <a:r>
              <a:rPr lang="en-US" b="1" dirty="0" err="1"/>
              <a:t>bunionectomy</a:t>
            </a:r>
            <a:r>
              <a:rPr lang="en-US" b="1" dirty="0"/>
              <a:t>), with or without </a:t>
            </a:r>
            <a:r>
              <a:rPr lang="en-US" b="1" dirty="0" err="1"/>
              <a:t>sesamoidectomy</a:t>
            </a:r>
            <a:r>
              <a:rPr lang="en-US" b="1" dirty="0"/>
              <a:t>, when performed; with proximal phalanx osteotomy, any method</a:t>
            </a:r>
          </a:p>
          <a:p>
            <a:endParaRPr lang="en-US" dirty="0"/>
          </a:p>
        </p:txBody>
      </p:sp>
    </p:spTree>
    <p:extLst>
      <p:ext uri="{BB962C8B-B14F-4D97-AF65-F5344CB8AC3E}">
        <p14:creationId xmlns:p14="http://schemas.microsoft.com/office/powerpoint/2010/main" val="30585796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2658D-312E-49AE-8695-1ABC3963B4C2}" type="datetime1">
              <a:rPr lang="en-US" smtClean="0"/>
              <a:t>4/29/2017</a:t>
            </a:fld>
            <a:endParaRPr lang="en-US" dirty="0"/>
          </a:p>
        </p:txBody>
      </p:sp>
      <p:pic>
        <p:nvPicPr>
          <p:cNvPr id="8" name="Content Placeholder 7"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6855" y="857250"/>
            <a:ext cx="2789502" cy="5149850"/>
          </a:xfrm>
        </p:spPr>
      </p:pic>
      <p:sp>
        <p:nvSpPr>
          <p:cNvPr id="6" name="Title 5"/>
          <p:cNvSpPr>
            <a:spLocks noGrp="1"/>
          </p:cNvSpPr>
          <p:nvPr>
            <p:ph type="title"/>
          </p:nvPr>
        </p:nvSpPr>
        <p:spPr>
          <a:xfrm>
            <a:off x="4648200" y="609600"/>
            <a:ext cx="3304572" cy="1463153"/>
          </a:xfrm>
        </p:spPr>
        <p:txBody>
          <a:bodyPr/>
          <a:lstStyle/>
          <a:p>
            <a:r>
              <a:rPr lang="en-US" b="1" dirty="0" smtClean="0">
                <a:solidFill>
                  <a:schemeClr val="tx1"/>
                </a:solidFill>
              </a:rPr>
              <a:t>CPT 28297</a:t>
            </a:r>
            <a:endParaRPr lang="en-US" b="1" dirty="0">
              <a:solidFill>
                <a:schemeClr val="tx1"/>
              </a:solidFill>
            </a:endParaRPr>
          </a:p>
        </p:txBody>
      </p:sp>
      <p:sp>
        <p:nvSpPr>
          <p:cNvPr id="7" name="Text Placeholder 6"/>
          <p:cNvSpPr>
            <a:spLocks noGrp="1"/>
          </p:cNvSpPr>
          <p:nvPr>
            <p:ph type="body" sz="half" idx="2"/>
          </p:nvPr>
        </p:nvSpPr>
        <p:spPr>
          <a:xfrm>
            <a:off x="4572000" y="2514600"/>
            <a:ext cx="3298784" cy="1517904"/>
          </a:xfrm>
        </p:spPr>
        <p:txBody>
          <a:bodyPr>
            <a:normAutofit fontScale="92500"/>
          </a:bodyPr>
          <a:lstStyle/>
          <a:p>
            <a:r>
              <a:rPr lang="en-US" b="1" dirty="0"/>
              <a:t>Correction, hallux valgus (</a:t>
            </a:r>
            <a:r>
              <a:rPr lang="en-US" b="1" dirty="0" err="1"/>
              <a:t>bunionectomy</a:t>
            </a:r>
            <a:r>
              <a:rPr lang="en-US" b="1" dirty="0"/>
              <a:t>), with or without </a:t>
            </a:r>
            <a:r>
              <a:rPr lang="en-US" b="1" dirty="0" err="1"/>
              <a:t>sesamoidectomy</a:t>
            </a:r>
            <a:r>
              <a:rPr lang="en-US" b="1" dirty="0"/>
              <a:t>, when performed; with first metatarsal and medial cuneiform joint arthrodesis, any method</a:t>
            </a:r>
          </a:p>
          <a:p>
            <a:endParaRPr lang="en-US" dirty="0"/>
          </a:p>
        </p:txBody>
      </p:sp>
    </p:spTree>
    <p:extLst>
      <p:ext uri="{BB962C8B-B14F-4D97-AF65-F5344CB8AC3E}">
        <p14:creationId xmlns:p14="http://schemas.microsoft.com/office/powerpoint/2010/main" val="10258619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B24903-0943-4AD7-96B9-72540FF7BD5B}" type="datetime1">
              <a:rPr lang="en-US" smtClean="0"/>
              <a:t>4/29/2017</a:t>
            </a:fld>
            <a:endParaRPr lang="en-US" dirty="0"/>
          </a:p>
        </p:txBody>
      </p:sp>
      <p:sp>
        <p:nvSpPr>
          <p:cNvPr id="6" name="Title 5"/>
          <p:cNvSpPr>
            <a:spLocks noGrp="1"/>
          </p:cNvSpPr>
          <p:nvPr>
            <p:ph type="title"/>
          </p:nvPr>
        </p:nvSpPr>
        <p:spPr>
          <a:xfrm>
            <a:off x="4572000" y="609600"/>
            <a:ext cx="3304572" cy="1463153"/>
          </a:xfrm>
        </p:spPr>
        <p:txBody>
          <a:bodyPr/>
          <a:lstStyle/>
          <a:p>
            <a:r>
              <a:rPr lang="en-US" b="1" dirty="0" smtClean="0">
                <a:solidFill>
                  <a:schemeClr val="tx1"/>
                </a:solidFill>
              </a:rPr>
              <a:t>CPT 28299</a:t>
            </a:r>
            <a:endParaRPr lang="en-US" b="1" dirty="0">
              <a:solidFill>
                <a:schemeClr val="tx1"/>
              </a:solidFill>
            </a:endParaRPr>
          </a:p>
        </p:txBody>
      </p:sp>
      <p:sp>
        <p:nvSpPr>
          <p:cNvPr id="7" name="Text Placeholder 6"/>
          <p:cNvSpPr>
            <a:spLocks noGrp="1"/>
          </p:cNvSpPr>
          <p:nvPr>
            <p:ph type="body" sz="half" idx="2"/>
          </p:nvPr>
        </p:nvSpPr>
        <p:spPr>
          <a:xfrm>
            <a:off x="4572000" y="2286000"/>
            <a:ext cx="3298784" cy="1517904"/>
          </a:xfrm>
        </p:spPr>
        <p:txBody>
          <a:bodyPr/>
          <a:lstStyle/>
          <a:p>
            <a:r>
              <a:rPr lang="en-US" b="1" dirty="0"/>
              <a:t>Correction, hallux valgus (</a:t>
            </a:r>
            <a:r>
              <a:rPr lang="en-US" b="1" dirty="0" err="1"/>
              <a:t>bunionectomy</a:t>
            </a:r>
            <a:r>
              <a:rPr lang="en-US" b="1" dirty="0"/>
              <a:t>), with or without </a:t>
            </a:r>
            <a:r>
              <a:rPr lang="en-US" b="1" dirty="0" err="1"/>
              <a:t>sesamoidectomy</a:t>
            </a:r>
            <a:r>
              <a:rPr lang="en-US" b="1" dirty="0"/>
              <a:t>, when performed; with double osteotomy, any method</a:t>
            </a:r>
          </a:p>
          <a:p>
            <a:endParaRPr lang="en-US" dirty="0"/>
          </a:p>
        </p:txBody>
      </p:sp>
      <p:pic>
        <p:nvPicPr>
          <p:cNvPr id="12" name="Content Placeholder 11"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6175" y="990600"/>
            <a:ext cx="3090863" cy="4953000"/>
          </a:xfrm>
        </p:spPr>
      </p:pic>
    </p:spTree>
    <p:extLst>
      <p:ext uri="{BB962C8B-B14F-4D97-AF65-F5344CB8AC3E}">
        <p14:creationId xmlns:p14="http://schemas.microsoft.com/office/powerpoint/2010/main" val="16530336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D5E43C-090C-46FB-8478-08E1D217D61B}" type="datetime1">
              <a:rPr lang="en-US" smtClean="0"/>
              <a:t>4/29/2017</a:t>
            </a:fld>
            <a:endParaRPr lang="en-US" dirty="0"/>
          </a:p>
        </p:txBody>
      </p:sp>
      <p:sp>
        <p:nvSpPr>
          <p:cNvPr id="6" name="Title 5"/>
          <p:cNvSpPr>
            <a:spLocks noGrp="1"/>
          </p:cNvSpPr>
          <p:nvPr>
            <p:ph type="title"/>
          </p:nvPr>
        </p:nvSpPr>
        <p:spPr>
          <a:xfrm>
            <a:off x="4648200" y="609600"/>
            <a:ext cx="3304572" cy="1463153"/>
          </a:xfrm>
        </p:spPr>
        <p:txBody>
          <a:bodyPr/>
          <a:lstStyle/>
          <a:p>
            <a:r>
              <a:rPr lang="en-US" b="1" dirty="0" smtClean="0">
                <a:solidFill>
                  <a:schemeClr val="tx1"/>
                </a:solidFill>
              </a:rPr>
              <a:t>CPT 28299</a:t>
            </a:r>
            <a:endParaRPr lang="en-US" b="1" dirty="0">
              <a:solidFill>
                <a:schemeClr val="tx1"/>
              </a:solidFill>
            </a:endParaRPr>
          </a:p>
        </p:txBody>
      </p:sp>
      <p:sp>
        <p:nvSpPr>
          <p:cNvPr id="7" name="Text Placeholder 6"/>
          <p:cNvSpPr>
            <a:spLocks noGrp="1"/>
          </p:cNvSpPr>
          <p:nvPr>
            <p:ph type="body" sz="half" idx="2"/>
          </p:nvPr>
        </p:nvSpPr>
        <p:spPr>
          <a:xfrm>
            <a:off x="4572000" y="2514600"/>
            <a:ext cx="3298784" cy="1517904"/>
          </a:xfrm>
        </p:spPr>
        <p:txBody>
          <a:bodyPr/>
          <a:lstStyle/>
          <a:p>
            <a:r>
              <a:rPr lang="en-US" b="1" dirty="0"/>
              <a:t>Correction, hallux valgus (</a:t>
            </a:r>
            <a:r>
              <a:rPr lang="en-US" b="1" dirty="0" err="1"/>
              <a:t>bunionectomy</a:t>
            </a:r>
            <a:r>
              <a:rPr lang="en-US" b="1" dirty="0"/>
              <a:t>), with or without </a:t>
            </a:r>
            <a:r>
              <a:rPr lang="en-US" b="1" dirty="0" err="1"/>
              <a:t>sesamoidectomy</a:t>
            </a:r>
            <a:r>
              <a:rPr lang="en-US" b="1" dirty="0"/>
              <a:t>, when performed; with double osteotomy, any method</a:t>
            </a:r>
          </a:p>
          <a:p>
            <a:endParaRPr lang="en-US" dirty="0"/>
          </a:p>
        </p:txBody>
      </p:sp>
      <p:pic>
        <p:nvPicPr>
          <p:cNvPr id="10" name="Content Placeholder 9"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533400"/>
            <a:ext cx="3581400" cy="5638799"/>
          </a:xfrm>
        </p:spPr>
      </p:pic>
    </p:spTree>
    <p:extLst>
      <p:ext uri="{BB962C8B-B14F-4D97-AF65-F5344CB8AC3E}">
        <p14:creationId xmlns:p14="http://schemas.microsoft.com/office/powerpoint/2010/main" val="1406625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31722C-60D5-4665-A216-2C978EACCA3A}" type="datetime1">
              <a:rPr lang="en-US" smtClean="0"/>
              <a:t>4/29/2017</a:t>
            </a:fld>
            <a:endParaRPr lang="en-US" dirty="0"/>
          </a:p>
        </p:txBody>
      </p:sp>
      <p:pic>
        <p:nvPicPr>
          <p:cNvPr id="8" name="Content Placeholder 7"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0544" y="857250"/>
            <a:ext cx="2802124" cy="5149850"/>
          </a:xfrm>
        </p:spPr>
      </p:pic>
      <p:sp>
        <p:nvSpPr>
          <p:cNvPr id="6" name="Title 5"/>
          <p:cNvSpPr>
            <a:spLocks noGrp="1"/>
          </p:cNvSpPr>
          <p:nvPr>
            <p:ph type="title"/>
          </p:nvPr>
        </p:nvSpPr>
        <p:spPr>
          <a:xfrm>
            <a:off x="4648200" y="609600"/>
            <a:ext cx="3304572" cy="1463153"/>
          </a:xfrm>
        </p:spPr>
        <p:txBody>
          <a:bodyPr/>
          <a:lstStyle/>
          <a:p>
            <a:r>
              <a:rPr lang="en-US" b="1" dirty="0" smtClean="0">
                <a:solidFill>
                  <a:schemeClr val="tx1"/>
                </a:solidFill>
              </a:rPr>
              <a:t>CPT 28289</a:t>
            </a:r>
            <a:endParaRPr lang="en-US" b="1" dirty="0">
              <a:solidFill>
                <a:schemeClr val="tx1"/>
              </a:solidFill>
            </a:endParaRPr>
          </a:p>
        </p:txBody>
      </p:sp>
      <p:sp>
        <p:nvSpPr>
          <p:cNvPr id="7" name="Text Placeholder 6"/>
          <p:cNvSpPr>
            <a:spLocks noGrp="1"/>
          </p:cNvSpPr>
          <p:nvPr>
            <p:ph type="body" sz="half" idx="2"/>
          </p:nvPr>
        </p:nvSpPr>
        <p:spPr>
          <a:xfrm>
            <a:off x="4572000" y="2438400"/>
            <a:ext cx="3298784" cy="1517904"/>
          </a:xfrm>
        </p:spPr>
        <p:txBody>
          <a:bodyPr/>
          <a:lstStyle/>
          <a:p>
            <a:r>
              <a:rPr lang="en-US" b="1" dirty="0"/>
              <a:t>Hallux </a:t>
            </a:r>
            <a:r>
              <a:rPr lang="en-US" b="1" dirty="0" err="1"/>
              <a:t>rigidus</a:t>
            </a:r>
            <a:r>
              <a:rPr lang="en-US" b="1" dirty="0"/>
              <a:t> correction with </a:t>
            </a:r>
            <a:r>
              <a:rPr lang="en-US" b="1" dirty="0" err="1"/>
              <a:t>cheilectomy</a:t>
            </a:r>
            <a:r>
              <a:rPr lang="en-US" b="1" dirty="0"/>
              <a:t>, debridement and capsular release of the first metatarsophalangeal joint; without implant</a:t>
            </a:r>
          </a:p>
          <a:p>
            <a:endParaRPr lang="en-US" dirty="0"/>
          </a:p>
        </p:txBody>
      </p:sp>
    </p:spTree>
    <p:extLst>
      <p:ext uri="{BB962C8B-B14F-4D97-AF65-F5344CB8AC3E}">
        <p14:creationId xmlns:p14="http://schemas.microsoft.com/office/powerpoint/2010/main" val="14525059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1B807C-0469-418F-8B6D-BC312388B163}" type="datetime1">
              <a:rPr lang="en-US" smtClean="0"/>
              <a:t>4/29/2017</a:t>
            </a:fld>
            <a:endParaRPr lang="en-US" dirty="0"/>
          </a:p>
        </p:txBody>
      </p:sp>
      <p:pic>
        <p:nvPicPr>
          <p:cNvPr id="8" name="Content Placeholder 7"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7015" y="857250"/>
            <a:ext cx="3069183" cy="5149850"/>
          </a:xfrm>
        </p:spPr>
      </p:pic>
      <p:sp>
        <p:nvSpPr>
          <p:cNvPr id="6" name="Title 5"/>
          <p:cNvSpPr>
            <a:spLocks noGrp="1"/>
          </p:cNvSpPr>
          <p:nvPr>
            <p:ph type="title"/>
          </p:nvPr>
        </p:nvSpPr>
        <p:spPr>
          <a:xfrm>
            <a:off x="4572000" y="609600"/>
            <a:ext cx="3304572" cy="1463153"/>
          </a:xfrm>
        </p:spPr>
        <p:txBody>
          <a:bodyPr/>
          <a:lstStyle/>
          <a:p>
            <a:r>
              <a:rPr lang="en-US" b="1" dirty="0" smtClean="0">
                <a:solidFill>
                  <a:schemeClr val="tx1"/>
                </a:solidFill>
              </a:rPr>
              <a:t>CPT 28291</a:t>
            </a:r>
            <a:endParaRPr lang="en-US" b="1" dirty="0">
              <a:solidFill>
                <a:schemeClr val="tx1"/>
              </a:solidFill>
            </a:endParaRPr>
          </a:p>
        </p:txBody>
      </p:sp>
      <p:sp>
        <p:nvSpPr>
          <p:cNvPr id="7" name="Text Placeholder 6"/>
          <p:cNvSpPr>
            <a:spLocks noGrp="1"/>
          </p:cNvSpPr>
          <p:nvPr>
            <p:ph type="body" sz="half" idx="2"/>
          </p:nvPr>
        </p:nvSpPr>
        <p:spPr>
          <a:xfrm>
            <a:off x="4572000" y="2209800"/>
            <a:ext cx="3298784" cy="1517904"/>
          </a:xfrm>
        </p:spPr>
        <p:txBody>
          <a:bodyPr/>
          <a:lstStyle/>
          <a:p>
            <a:r>
              <a:rPr lang="en-US" b="1" dirty="0"/>
              <a:t>Hallux </a:t>
            </a:r>
            <a:r>
              <a:rPr lang="en-US" b="1" dirty="0" err="1"/>
              <a:t>rigidus</a:t>
            </a:r>
            <a:r>
              <a:rPr lang="en-US" b="1" dirty="0"/>
              <a:t> correction with </a:t>
            </a:r>
            <a:r>
              <a:rPr lang="en-US" b="1" dirty="0" err="1"/>
              <a:t>cheilectomy</a:t>
            </a:r>
            <a:r>
              <a:rPr lang="en-US" b="1" dirty="0"/>
              <a:t>, debridement and capsular release of the first metatarsophalangeal joint; with implant</a:t>
            </a:r>
          </a:p>
          <a:p>
            <a:endParaRPr lang="en-US" dirty="0"/>
          </a:p>
        </p:txBody>
      </p:sp>
    </p:spTree>
    <p:extLst>
      <p:ext uri="{BB962C8B-B14F-4D97-AF65-F5344CB8AC3E}">
        <p14:creationId xmlns:p14="http://schemas.microsoft.com/office/powerpoint/2010/main" val="3154506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Statute 1965</a:t>
            </a:r>
            <a:endParaRPr lang="en-US" dirty="0"/>
          </a:p>
        </p:txBody>
      </p:sp>
      <p:sp>
        <p:nvSpPr>
          <p:cNvPr id="3" name="Content Placeholder 2"/>
          <p:cNvSpPr>
            <a:spLocks noGrp="1"/>
          </p:cNvSpPr>
          <p:nvPr>
            <p:ph idx="1"/>
          </p:nvPr>
        </p:nvSpPr>
        <p:spPr/>
        <p:txBody>
          <a:bodyPr/>
          <a:lstStyle/>
          <a:p>
            <a:r>
              <a:rPr lang="en-US" dirty="0"/>
              <a:t>"Nothing in this title shall be construed to authorize any federal officer or employee to exercise any supervision or control over the practice of medicine, or the manner in which medical services are provided, or over the selection, tenure, or compensation of any officer, or employee, or any institution, agency or person providing health care services...."</a:t>
            </a:r>
          </a:p>
        </p:txBody>
      </p:sp>
      <p:sp>
        <p:nvSpPr>
          <p:cNvPr id="4" name="Date Placeholder 3"/>
          <p:cNvSpPr>
            <a:spLocks noGrp="1"/>
          </p:cNvSpPr>
          <p:nvPr>
            <p:ph type="dt" sz="half" idx="10"/>
          </p:nvPr>
        </p:nvSpPr>
        <p:spPr/>
        <p:txBody>
          <a:bodyPr/>
          <a:lstStyle/>
          <a:p>
            <a:fld id="{27CAFEE4-F0BF-42A1-90EF-B385F874BED9}" type="datetime1">
              <a:rPr lang="en-US" smtClean="0"/>
              <a:t>4/29/2017</a:t>
            </a:fld>
            <a:endParaRPr lang="en-US" dirty="0"/>
          </a:p>
        </p:txBody>
      </p:sp>
    </p:spTree>
    <p:extLst>
      <p:ext uri="{BB962C8B-B14F-4D97-AF65-F5344CB8AC3E}">
        <p14:creationId xmlns:p14="http://schemas.microsoft.com/office/powerpoint/2010/main" val="11367195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5DA1-1893-44BB-80FA-B8CF19E982A6}" type="datetime1">
              <a:rPr lang="en-US" smtClean="0"/>
              <a:t>4/29/2017</a:t>
            </a:fld>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309" y="275785"/>
            <a:ext cx="8459381" cy="6306430"/>
          </a:xfrm>
          <a:prstGeom prst="rect">
            <a:avLst/>
          </a:prstGeom>
        </p:spPr>
      </p:pic>
    </p:spTree>
    <p:extLst>
      <p:ext uri="{BB962C8B-B14F-4D97-AF65-F5344CB8AC3E}">
        <p14:creationId xmlns:p14="http://schemas.microsoft.com/office/powerpoint/2010/main" val="30921232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66800" y="685800"/>
            <a:ext cx="7024744" cy="1600200"/>
          </a:xfrm>
        </p:spPr>
        <p:txBody>
          <a:bodyPr>
            <a:normAutofit fontScale="90000"/>
          </a:bodyPr>
          <a:lstStyle/>
          <a:p>
            <a:r>
              <a:rPr lang="en-US" cap="all" dirty="0"/>
              <a:t>PODIATRY NATIONAL COVERAGE DETERMINATIONS</a:t>
            </a:r>
            <a:br>
              <a:rPr lang="en-US" cap="all" dirty="0"/>
            </a:br>
            <a:endParaRPr lang="en-US" dirty="0"/>
          </a:p>
        </p:txBody>
      </p:sp>
      <p:sp>
        <p:nvSpPr>
          <p:cNvPr id="7" name="Content Placeholder 6"/>
          <p:cNvSpPr>
            <a:spLocks noGrp="1"/>
          </p:cNvSpPr>
          <p:nvPr>
            <p:ph idx="1"/>
          </p:nvPr>
        </p:nvSpPr>
        <p:spPr/>
        <p:txBody>
          <a:bodyPr>
            <a:normAutofit fontScale="92500" lnSpcReduction="10000"/>
          </a:bodyPr>
          <a:lstStyle/>
          <a:p>
            <a:r>
              <a:rPr lang="en-US" dirty="0" smtClean="0"/>
              <a:t> </a:t>
            </a:r>
            <a:r>
              <a:rPr lang="en-US" dirty="0"/>
              <a:t>Hyperbaric Oxygen Therapy</a:t>
            </a:r>
          </a:p>
          <a:p>
            <a:r>
              <a:rPr lang="en-US" dirty="0" smtClean="0"/>
              <a:t>Consultation </a:t>
            </a:r>
            <a:r>
              <a:rPr lang="en-US" dirty="0"/>
              <a:t>Services Rendered by a Podiatrist in a Skilled Nursing Facility</a:t>
            </a:r>
          </a:p>
          <a:p>
            <a:r>
              <a:rPr lang="en-US" dirty="0" smtClean="0"/>
              <a:t>Services </a:t>
            </a:r>
            <a:r>
              <a:rPr lang="en-US" dirty="0"/>
              <a:t>Provided for the Diagnosis and Treatment of Diabetic Sensory Neuropathy with Loss of Protective Sensation (a.k.a. Diabetic Peripheral Neuropathy)</a:t>
            </a:r>
          </a:p>
          <a:p>
            <a:r>
              <a:rPr lang="en-US" dirty="0" smtClean="0"/>
              <a:t>Electrical </a:t>
            </a:r>
            <a:r>
              <a:rPr lang="en-US" dirty="0"/>
              <a:t>Stimulation (ES) and Electromagnetic Therapy for the Treatment of Wounds</a:t>
            </a:r>
          </a:p>
          <a:p>
            <a:endParaRPr lang="en-US" dirty="0"/>
          </a:p>
        </p:txBody>
      </p:sp>
      <p:sp>
        <p:nvSpPr>
          <p:cNvPr id="3" name="Date Placeholder 2"/>
          <p:cNvSpPr>
            <a:spLocks noGrp="1"/>
          </p:cNvSpPr>
          <p:nvPr>
            <p:ph type="dt" sz="half" idx="10"/>
          </p:nvPr>
        </p:nvSpPr>
        <p:spPr/>
        <p:txBody>
          <a:bodyPr/>
          <a:lstStyle/>
          <a:p>
            <a:fld id="{FA94B4AB-9A2D-4307-96D4-0B4AD4A0861D}" type="datetime1">
              <a:rPr lang="en-US" smtClean="0"/>
              <a:t>4/29/2017</a:t>
            </a:fld>
            <a:endParaRPr lang="en-US" dirty="0"/>
          </a:p>
        </p:txBody>
      </p:sp>
    </p:spTree>
    <p:extLst>
      <p:ext uri="{BB962C8B-B14F-4D97-AF65-F5344CB8AC3E}">
        <p14:creationId xmlns:p14="http://schemas.microsoft.com/office/powerpoint/2010/main" val="29636042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Consultation Services</a:t>
            </a:r>
          </a:p>
        </p:txBody>
      </p:sp>
      <p:sp>
        <p:nvSpPr>
          <p:cNvPr id="3" name="Content Placeholder 2"/>
          <p:cNvSpPr>
            <a:spLocks noGrp="1"/>
          </p:cNvSpPr>
          <p:nvPr>
            <p:ph idx="1"/>
          </p:nvPr>
        </p:nvSpPr>
        <p:spPr/>
        <p:txBody>
          <a:bodyPr/>
          <a:lstStyle/>
          <a:p>
            <a:r>
              <a:rPr lang="en-US" dirty="0"/>
              <a:t>Consultation services rendered by a podiatrist in a skilled nursing facility are covered if the services are reasonable and necessary and do not come within any of the specific statutory exclusions. </a:t>
            </a:r>
            <a:endParaRPr lang="en-US" dirty="0" smtClean="0"/>
          </a:p>
          <a:p>
            <a:r>
              <a:rPr lang="en-US" dirty="0" smtClean="0"/>
              <a:t>The </a:t>
            </a:r>
            <a:r>
              <a:rPr lang="en-US" dirty="0"/>
              <a:t>Act excludes payment for the treatment of flat foot conditions, the treatment of subluxations of the foot, and routine foot care</a:t>
            </a:r>
          </a:p>
        </p:txBody>
      </p:sp>
      <p:sp>
        <p:nvSpPr>
          <p:cNvPr id="4" name="Date Placeholder 3"/>
          <p:cNvSpPr>
            <a:spLocks noGrp="1"/>
          </p:cNvSpPr>
          <p:nvPr>
            <p:ph type="dt" sz="half" idx="10"/>
          </p:nvPr>
        </p:nvSpPr>
        <p:spPr/>
        <p:txBody>
          <a:bodyPr/>
          <a:lstStyle/>
          <a:p>
            <a:fld id="{F7894CEE-F9CB-4F2F-BBF8-E111E83F2397}" type="datetime1">
              <a:rPr lang="en-US" smtClean="0"/>
              <a:t>4/29/2017</a:t>
            </a:fld>
            <a:endParaRPr lang="en-US" dirty="0"/>
          </a:p>
        </p:txBody>
      </p:sp>
    </p:spTree>
    <p:extLst>
      <p:ext uri="{BB962C8B-B14F-4D97-AF65-F5344CB8AC3E}">
        <p14:creationId xmlns:p14="http://schemas.microsoft.com/office/powerpoint/2010/main" val="15855204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Consultation Services</a:t>
            </a:r>
          </a:p>
        </p:txBody>
      </p:sp>
      <p:sp>
        <p:nvSpPr>
          <p:cNvPr id="3" name="Content Placeholder 2"/>
          <p:cNvSpPr>
            <a:spLocks noGrp="1"/>
          </p:cNvSpPr>
          <p:nvPr>
            <p:ph idx="1"/>
          </p:nvPr>
        </p:nvSpPr>
        <p:spPr/>
        <p:txBody>
          <a:bodyPr/>
          <a:lstStyle/>
          <a:p>
            <a:r>
              <a:rPr lang="en-US" dirty="0"/>
              <a:t>The exclusion of routine physician examinations is also pertinent and would generally exclude podiatric consultation performed on all patients in a skilled nursing facility on a routine basis for screening purposes, except in those cases where a specific foot ailment is involved</a:t>
            </a:r>
          </a:p>
        </p:txBody>
      </p:sp>
      <p:sp>
        <p:nvSpPr>
          <p:cNvPr id="4" name="Date Placeholder 3"/>
          <p:cNvSpPr>
            <a:spLocks noGrp="1"/>
          </p:cNvSpPr>
          <p:nvPr>
            <p:ph type="dt" sz="half" idx="10"/>
          </p:nvPr>
        </p:nvSpPr>
        <p:spPr/>
        <p:txBody>
          <a:bodyPr/>
          <a:lstStyle/>
          <a:p>
            <a:fld id="{7770269E-D560-4296-BE3B-76C89235776E}" type="datetime1">
              <a:rPr lang="en-US" smtClean="0"/>
              <a:t>4/29/2017</a:t>
            </a:fld>
            <a:endParaRPr lang="en-US" dirty="0"/>
          </a:p>
        </p:txBody>
      </p:sp>
    </p:spTree>
    <p:extLst>
      <p:ext uri="{BB962C8B-B14F-4D97-AF65-F5344CB8AC3E}">
        <p14:creationId xmlns:p14="http://schemas.microsoft.com/office/powerpoint/2010/main" val="30632251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sz="2700" b="1" dirty="0"/>
              <a:t>Diagnosis and Treatment of Diabetic Sensory Neuropathy with Loss of Protective Sensation</a:t>
            </a:r>
            <a:r>
              <a:rPr lang="en-US" dirty="0"/>
              <a:t> </a:t>
            </a:r>
          </a:p>
        </p:txBody>
      </p:sp>
      <p:sp>
        <p:nvSpPr>
          <p:cNvPr id="3" name="Content Placeholder 2"/>
          <p:cNvSpPr>
            <a:spLocks noGrp="1"/>
          </p:cNvSpPr>
          <p:nvPr>
            <p:ph idx="1"/>
          </p:nvPr>
        </p:nvSpPr>
        <p:spPr/>
        <p:txBody>
          <a:bodyPr/>
          <a:lstStyle/>
          <a:p>
            <a:r>
              <a:rPr lang="en-US" dirty="0"/>
              <a:t>Medicare covers, as a physician service, an evaluation (examination and treatment) of the feet no more often than every six months for individuals with a documented diagnosis of diabetic sensory neuropathy and LOPS, as long as the beneficiary has not seen a foot care specialist for some other reason in the interim</a:t>
            </a:r>
          </a:p>
        </p:txBody>
      </p:sp>
      <p:sp>
        <p:nvSpPr>
          <p:cNvPr id="4" name="Date Placeholder 3"/>
          <p:cNvSpPr>
            <a:spLocks noGrp="1"/>
          </p:cNvSpPr>
          <p:nvPr>
            <p:ph type="dt" sz="half" idx="10"/>
          </p:nvPr>
        </p:nvSpPr>
        <p:spPr/>
        <p:txBody>
          <a:bodyPr/>
          <a:lstStyle/>
          <a:p>
            <a:fld id="{0E63B3E9-ABE1-48ED-A481-F2255D0A87C2}" type="datetime1">
              <a:rPr lang="en-US" smtClean="0"/>
              <a:t>4/29/2017</a:t>
            </a:fld>
            <a:endParaRPr lang="en-US" dirty="0"/>
          </a:p>
        </p:txBody>
      </p:sp>
    </p:spTree>
    <p:extLst>
      <p:ext uri="{BB962C8B-B14F-4D97-AF65-F5344CB8AC3E}">
        <p14:creationId xmlns:p14="http://schemas.microsoft.com/office/powerpoint/2010/main" val="16197925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Loss of Protective Sensation</a:t>
            </a:r>
          </a:p>
        </p:txBody>
      </p:sp>
      <p:sp>
        <p:nvSpPr>
          <p:cNvPr id="3" name="Content Placeholder 2"/>
          <p:cNvSpPr>
            <a:spLocks noGrp="1"/>
          </p:cNvSpPr>
          <p:nvPr>
            <p:ph idx="1"/>
          </p:nvPr>
        </p:nvSpPr>
        <p:spPr/>
        <p:txBody>
          <a:bodyPr>
            <a:normAutofit lnSpcReduction="10000"/>
          </a:bodyPr>
          <a:lstStyle/>
          <a:p>
            <a:r>
              <a:rPr lang="en-US" dirty="0"/>
              <a:t>1. A patient history, </a:t>
            </a:r>
            <a:endParaRPr lang="en-US" dirty="0" smtClean="0"/>
          </a:p>
          <a:p>
            <a:r>
              <a:rPr lang="en-US" dirty="0" smtClean="0"/>
              <a:t>2</a:t>
            </a:r>
            <a:r>
              <a:rPr lang="en-US" dirty="0"/>
              <a:t>. A physical examination that must consist of at least the following elements: </a:t>
            </a:r>
            <a:r>
              <a:rPr lang="en-US" sz="2000" dirty="0"/>
              <a:t>• Visual inspection of forefoot and </a:t>
            </a:r>
            <a:r>
              <a:rPr lang="en-US" sz="2000" dirty="0" err="1"/>
              <a:t>hindfoot</a:t>
            </a:r>
            <a:r>
              <a:rPr lang="en-US" sz="2000" dirty="0"/>
              <a:t> (including toe web spaces); • Evaluation of protective sensation; • Evaluation of foot structure and biomechanics; • Evaluation of vascular status and skin integrity; • Evaluation of the need for special </a:t>
            </a:r>
            <a:r>
              <a:rPr lang="en-US" sz="2000" dirty="0" smtClean="0"/>
              <a:t>footwear</a:t>
            </a:r>
          </a:p>
          <a:p>
            <a:r>
              <a:rPr lang="en-US" dirty="0" smtClean="0"/>
              <a:t> 3. </a:t>
            </a:r>
            <a:r>
              <a:rPr lang="en-US" dirty="0"/>
              <a:t>Patient education</a:t>
            </a:r>
          </a:p>
        </p:txBody>
      </p:sp>
      <p:sp>
        <p:nvSpPr>
          <p:cNvPr id="4" name="Date Placeholder 3"/>
          <p:cNvSpPr>
            <a:spLocks noGrp="1"/>
          </p:cNvSpPr>
          <p:nvPr>
            <p:ph type="dt" sz="half" idx="10"/>
          </p:nvPr>
        </p:nvSpPr>
        <p:spPr/>
        <p:txBody>
          <a:bodyPr/>
          <a:lstStyle/>
          <a:p>
            <a:fld id="{E437FDDB-A0D6-490A-A66C-EB6234C4946A}" type="datetime1">
              <a:rPr lang="en-US" smtClean="0"/>
              <a:t>4/29/2017</a:t>
            </a:fld>
            <a:endParaRPr lang="en-US" dirty="0"/>
          </a:p>
        </p:txBody>
      </p:sp>
    </p:spTree>
    <p:extLst>
      <p:ext uri="{BB962C8B-B14F-4D97-AF65-F5344CB8AC3E}">
        <p14:creationId xmlns:p14="http://schemas.microsoft.com/office/powerpoint/2010/main" val="15095232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Treatment includes, but is not limited to:</a:t>
            </a:r>
          </a:p>
        </p:txBody>
      </p:sp>
      <p:sp>
        <p:nvSpPr>
          <p:cNvPr id="3" name="Content Placeholder 2"/>
          <p:cNvSpPr>
            <a:spLocks noGrp="1"/>
          </p:cNvSpPr>
          <p:nvPr>
            <p:ph idx="1"/>
          </p:nvPr>
        </p:nvSpPr>
        <p:spPr/>
        <p:txBody>
          <a:bodyPr/>
          <a:lstStyle/>
          <a:p>
            <a:r>
              <a:rPr lang="en-US" dirty="0" smtClean="0"/>
              <a:t> </a:t>
            </a:r>
            <a:r>
              <a:rPr lang="en-US" dirty="0"/>
              <a:t>Local care of superficial wounds; </a:t>
            </a:r>
            <a:endParaRPr lang="en-US" dirty="0" smtClean="0"/>
          </a:p>
          <a:p>
            <a:r>
              <a:rPr lang="en-US" dirty="0" smtClean="0"/>
              <a:t> Debridement </a:t>
            </a:r>
            <a:r>
              <a:rPr lang="en-US" dirty="0"/>
              <a:t>of corns and calluses; and </a:t>
            </a:r>
            <a:endParaRPr lang="en-US" dirty="0" smtClean="0"/>
          </a:p>
          <a:p>
            <a:r>
              <a:rPr lang="en-US" dirty="0" smtClean="0"/>
              <a:t> </a:t>
            </a:r>
            <a:r>
              <a:rPr lang="en-US" dirty="0"/>
              <a:t>Trimming and debridement of nails.</a:t>
            </a:r>
          </a:p>
        </p:txBody>
      </p:sp>
      <p:sp>
        <p:nvSpPr>
          <p:cNvPr id="4" name="Date Placeholder 3"/>
          <p:cNvSpPr>
            <a:spLocks noGrp="1"/>
          </p:cNvSpPr>
          <p:nvPr>
            <p:ph type="dt" sz="half" idx="10"/>
          </p:nvPr>
        </p:nvSpPr>
        <p:spPr/>
        <p:txBody>
          <a:bodyPr/>
          <a:lstStyle/>
          <a:p>
            <a:fld id="{CCF25547-FE57-4E8C-BBA8-B9F2425E3B31}" type="datetime1">
              <a:rPr lang="en-US" smtClean="0"/>
              <a:t>4/29/2017</a:t>
            </a:fld>
            <a:endParaRPr lang="en-US" dirty="0"/>
          </a:p>
        </p:txBody>
      </p:sp>
    </p:spTree>
    <p:extLst>
      <p:ext uri="{BB962C8B-B14F-4D97-AF65-F5344CB8AC3E}">
        <p14:creationId xmlns:p14="http://schemas.microsoft.com/office/powerpoint/2010/main" val="10639726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7024744" cy="1143000"/>
          </a:xfrm>
        </p:spPr>
        <p:txBody>
          <a:bodyPr>
            <a:normAutofit fontScale="90000"/>
          </a:bodyPr>
          <a:lstStyle/>
          <a:p>
            <a:r>
              <a:rPr lang="en-US" sz="3600" cap="all" dirty="0"/>
              <a:t>PODIATRY LOCAL COVERAGE DETERMINATIONS</a:t>
            </a:r>
            <a:r>
              <a:rPr lang="en-US" cap="all" dirty="0"/>
              <a:t/>
            </a:r>
            <a:br>
              <a:rPr lang="en-US" cap="all" dirty="0"/>
            </a:br>
            <a:endParaRPr lang="en-US" dirty="0"/>
          </a:p>
        </p:txBody>
      </p:sp>
      <p:sp>
        <p:nvSpPr>
          <p:cNvPr id="3" name="Content Placeholder 2"/>
          <p:cNvSpPr>
            <a:spLocks noGrp="1"/>
          </p:cNvSpPr>
          <p:nvPr>
            <p:ph idx="1"/>
          </p:nvPr>
        </p:nvSpPr>
        <p:spPr/>
        <p:txBody>
          <a:bodyPr>
            <a:normAutofit/>
          </a:bodyPr>
          <a:lstStyle/>
          <a:p>
            <a:r>
              <a:rPr lang="en-US" dirty="0"/>
              <a:t>LCD for Routine Foot Care and Debridement of Nails (L33636)</a:t>
            </a:r>
          </a:p>
          <a:p>
            <a:r>
              <a:rPr lang="en-US" dirty="0"/>
              <a:t>LCD for Incision and Drainage (I &amp; D) of Abscess of Skin, Subcutaneous and Accessory Structures (L33563)</a:t>
            </a:r>
          </a:p>
          <a:p>
            <a:r>
              <a:rPr lang="en-US" dirty="0"/>
              <a:t>LCD for Debridement Services (L33614)</a:t>
            </a:r>
          </a:p>
          <a:p>
            <a:r>
              <a:rPr lang="en-US" dirty="0"/>
              <a:t>LCD for Nonvascular Extremity Ultrasound (L33619)</a:t>
            </a:r>
          </a:p>
          <a:p>
            <a:endParaRPr lang="en-US" dirty="0"/>
          </a:p>
        </p:txBody>
      </p:sp>
      <p:sp>
        <p:nvSpPr>
          <p:cNvPr id="4" name="Date Placeholder 3"/>
          <p:cNvSpPr>
            <a:spLocks noGrp="1"/>
          </p:cNvSpPr>
          <p:nvPr>
            <p:ph type="dt" sz="half" idx="10"/>
          </p:nvPr>
        </p:nvSpPr>
        <p:spPr/>
        <p:txBody>
          <a:bodyPr/>
          <a:lstStyle/>
          <a:p>
            <a:fld id="{A2295B1D-1F53-482F-8FA3-D876C36EBC65}" type="datetime1">
              <a:rPr lang="en-US" smtClean="0"/>
              <a:t>4/29/2017</a:t>
            </a:fld>
            <a:endParaRPr lang="en-US" dirty="0"/>
          </a:p>
        </p:txBody>
      </p:sp>
    </p:spTree>
    <p:extLst>
      <p:ext uri="{BB962C8B-B14F-4D97-AF65-F5344CB8AC3E}">
        <p14:creationId xmlns:p14="http://schemas.microsoft.com/office/powerpoint/2010/main" val="10914858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cap="all" dirty="0"/>
              <a:t/>
            </a:r>
            <a:br>
              <a:rPr lang="en-US" cap="all" dirty="0"/>
            </a:br>
            <a:r>
              <a:rPr lang="en-US" sz="3600" cap="all" dirty="0"/>
              <a:t>MEDICAL REVIEW FOCUS AREAS</a:t>
            </a:r>
            <a:r>
              <a:rPr lang="en-US" cap="all" dirty="0"/>
              <a:t/>
            </a:r>
            <a:br>
              <a:rPr lang="en-US" cap="all" dirty="0"/>
            </a:br>
            <a:endParaRPr lang="en-US" dirty="0"/>
          </a:p>
        </p:txBody>
      </p:sp>
      <p:sp>
        <p:nvSpPr>
          <p:cNvPr id="3" name="Content Placeholder 2"/>
          <p:cNvSpPr>
            <a:spLocks noGrp="1"/>
          </p:cNvSpPr>
          <p:nvPr>
            <p:ph idx="1"/>
          </p:nvPr>
        </p:nvSpPr>
        <p:spPr>
          <a:xfrm>
            <a:off x="990600" y="1752600"/>
            <a:ext cx="6777317" cy="3508977"/>
          </a:xfrm>
        </p:spPr>
        <p:txBody>
          <a:bodyPr>
            <a:normAutofit fontScale="92500" lnSpcReduction="20000"/>
          </a:bodyPr>
          <a:lstStyle/>
          <a:p>
            <a:r>
              <a:rPr lang="en-US" sz="2000" cap="all" dirty="0"/>
              <a:t>EVALUATION AND MANAGEMENT SERVICE WITH MODIFIER 25 BILLED WITH NAIL DEBRIDEMENT - CODES 11720 AND </a:t>
            </a:r>
            <a:r>
              <a:rPr lang="en-US" sz="2000" cap="all" dirty="0" smtClean="0"/>
              <a:t>11721</a:t>
            </a:r>
          </a:p>
          <a:p>
            <a:r>
              <a:rPr lang="en-US" sz="2000" dirty="0"/>
              <a:t>CPT code 99310 (subsequent nursing facility care) for Illinois, Minnesota and Wisconsin (Jurisdiction 6) is 92.2% higher than the national average</a:t>
            </a:r>
            <a:r>
              <a:rPr lang="en-US" sz="2000" dirty="0" smtClean="0"/>
              <a:t>.</a:t>
            </a:r>
          </a:p>
          <a:p>
            <a:r>
              <a:rPr lang="en-US" sz="2000" dirty="0"/>
              <a:t>Part B Medical Review Department for J6 performed a widespread service specific probe review of code 99348 (Home visit</a:t>
            </a:r>
            <a:r>
              <a:rPr lang="en-US" sz="2000" dirty="0" smtClean="0"/>
              <a:t>)</a:t>
            </a:r>
          </a:p>
          <a:p>
            <a:r>
              <a:rPr lang="en-US" sz="2000" dirty="0"/>
              <a:t>S</a:t>
            </a:r>
            <a:r>
              <a:rPr lang="en-US" sz="2000" dirty="0" smtClean="0"/>
              <a:t>clerotherapy </a:t>
            </a:r>
            <a:r>
              <a:rPr lang="en-US" sz="2000" dirty="0"/>
              <a:t>services in Jurisdiction 6 is 61.5% higher than the national average. The payment for sclerotherapy services in these states is 12.2% of the national total, while enrollment is 7.1% of the national total.</a:t>
            </a:r>
            <a:endParaRPr lang="en-US" sz="2000" cap="all" dirty="0"/>
          </a:p>
          <a:p>
            <a:endParaRPr lang="en-US" dirty="0"/>
          </a:p>
        </p:txBody>
      </p:sp>
      <p:sp>
        <p:nvSpPr>
          <p:cNvPr id="4" name="Date Placeholder 3"/>
          <p:cNvSpPr>
            <a:spLocks noGrp="1"/>
          </p:cNvSpPr>
          <p:nvPr>
            <p:ph type="dt" sz="half" idx="10"/>
          </p:nvPr>
        </p:nvSpPr>
        <p:spPr/>
        <p:txBody>
          <a:bodyPr/>
          <a:lstStyle/>
          <a:p>
            <a:fld id="{5394ADA4-8354-4453-B65D-956187E2BC2D}" type="datetime1">
              <a:rPr lang="en-US" smtClean="0"/>
              <a:t>4/29/2017</a:t>
            </a:fld>
            <a:endParaRPr lang="en-US" dirty="0"/>
          </a:p>
        </p:txBody>
      </p:sp>
    </p:spTree>
    <p:extLst>
      <p:ext uri="{BB962C8B-B14F-4D97-AF65-F5344CB8AC3E}">
        <p14:creationId xmlns:p14="http://schemas.microsoft.com/office/powerpoint/2010/main" val="16071794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0600" y="1371600"/>
            <a:ext cx="7024744" cy="1143000"/>
          </a:xfrm>
        </p:spPr>
        <p:txBody>
          <a:bodyPr>
            <a:normAutofit fontScale="90000"/>
          </a:bodyPr>
          <a:lstStyle/>
          <a:p>
            <a:r>
              <a:rPr lang="en-US" sz="3100" cap="all" dirty="0"/>
              <a:t>MODIFIER 25 SERVICE SPECIFIC PREPAYMENT REVIEW</a:t>
            </a:r>
            <a:r>
              <a:rPr lang="en-US" cap="all" dirty="0"/>
              <a:t> </a:t>
            </a:r>
            <a:br>
              <a:rPr lang="en-US" cap="all" dirty="0"/>
            </a:br>
            <a:endParaRPr lang="en-US" dirty="0"/>
          </a:p>
        </p:txBody>
      </p:sp>
      <p:sp>
        <p:nvSpPr>
          <p:cNvPr id="7" name="Content Placeholder 6"/>
          <p:cNvSpPr>
            <a:spLocks noGrp="1"/>
          </p:cNvSpPr>
          <p:nvPr>
            <p:ph idx="1"/>
          </p:nvPr>
        </p:nvSpPr>
        <p:spPr/>
        <p:txBody>
          <a:bodyPr/>
          <a:lstStyle/>
          <a:p>
            <a:endParaRPr lang="en-US"/>
          </a:p>
        </p:txBody>
      </p:sp>
      <p:sp>
        <p:nvSpPr>
          <p:cNvPr id="2" name="Date Placeholder 1"/>
          <p:cNvSpPr>
            <a:spLocks noGrp="1"/>
          </p:cNvSpPr>
          <p:nvPr>
            <p:ph type="dt" sz="half" idx="10"/>
          </p:nvPr>
        </p:nvSpPr>
        <p:spPr/>
        <p:txBody>
          <a:bodyPr/>
          <a:lstStyle/>
          <a:p>
            <a:fld id="{279C496E-1800-4BC3-B737-19F930058B1C}" type="datetime1">
              <a:rPr lang="en-US" smtClean="0"/>
              <a:t>4/29/2017</a:t>
            </a:fld>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286000"/>
            <a:ext cx="6392167" cy="4248743"/>
          </a:xfrm>
          <a:prstGeom prst="rect">
            <a:avLst/>
          </a:prstGeom>
        </p:spPr>
      </p:pic>
    </p:spTree>
    <p:extLst>
      <p:ext uri="{BB962C8B-B14F-4D97-AF65-F5344CB8AC3E}">
        <p14:creationId xmlns:p14="http://schemas.microsoft.com/office/powerpoint/2010/main" val="3332356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4A2C6F8-DB36-409E-BC83-EEFDE8C71A81}" type="datetime1">
              <a:rPr lang="en-US" smtClean="0"/>
              <a:t>4/29/2017</a:t>
            </a:fld>
            <a:endParaRPr lang="en-US"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046" y="247206"/>
            <a:ext cx="8649907" cy="6363588"/>
          </a:xfrm>
          <a:prstGeom prst="rect">
            <a:avLst/>
          </a:prstGeom>
        </p:spPr>
      </p:pic>
    </p:spTree>
    <p:extLst>
      <p:ext uri="{BB962C8B-B14F-4D97-AF65-F5344CB8AC3E}">
        <p14:creationId xmlns:p14="http://schemas.microsoft.com/office/powerpoint/2010/main" val="32061686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90600" y="1143000"/>
            <a:ext cx="7024744" cy="1143000"/>
          </a:xfrm>
        </p:spPr>
        <p:txBody>
          <a:bodyPr>
            <a:normAutofit fontScale="90000"/>
          </a:bodyPr>
          <a:lstStyle/>
          <a:p>
            <a:r>
              <a:rPr lang="en-US" sz="3100" cap="all" dirty="0"/>
              <a:t>MODIFIER 25 SERVICE SPECIFIC PREPAYMENT REVIEW</a:t>
            </a:r>
            <a:r>
              <a:rPr lang="en-US" cap="all" dirty="0"/>
              <a:t> </a:t>
            </a:r>
            <a:br>
              <a:rPr lang="en-US" cap="all" dirty="0"/>
            </a:br>
            <a:endParaRPr lang="en-US" dirty="0"/>
          </a:p>
        </p:txBody>
      </p:sp>
      <p:sp>
        <p:nvSpPr>
          <p:cNvPr id="10" name="Content Placeholder 9"/>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668BBAFB-BF69-47BC-B6A1-4A4C3B4D17F6}" type="datetime1">
              <a:rPr lang="en-US" smtClean="0"/>
              <a:t>4/29/2017</a:t>
            </a:fld>
            <a:endParaRPr lang="en-US" dirty="0"/>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286000"/>
            <a:ext cx="6754168" cy="3486637"/>
          </a:xfrm>
          <a:prstGeom prst="rect">
            <a:avLst/>
          </a:prstGeom>
        </p:spPr>
      </p:pic>
    </p:spTree>
    <p:extLst>
      <p:ext uri="{BB962C8B-B14F-4D97-AF65-F5344CB8AC3E}">
        <p14:creationId xmlns:p14="http://schemas.microsoft.com/office/powerpoint/2010/main" val="9636689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dirty="0"/>
              <a:t>Primary Problems Identified and Recommendations for Improvement</a:t>
            </a:r>
            <a:r>
              <a:rPr lang="en-US" b="1" dirty="0"/>
              <a:t/>
            </a:r>
            <a:br>
              <a:rPr lang="en-US" b="1" dirty="0"/>
            </a:br>
            <a:endParaRPr lang="en-US" dirty="0"/>
          </a:p>
        </p:txBody>
      </p:sp>
      <p:sp>
        <p:nvSpPr>
          <p:cNvPr id="3" name="Content Placeholder 2"/>
          <p:cNvSpPr>
            <a:spLocks noGrp="1"/>
          </p:cNvSpPr>
          <p:nvPr>
            <p:ph idx="1"/>
          </p:nvPr>
        </p:nvSpPr>
        <p:spPr>
          <a:xfrm>
            <a:off x="990600" y="1752600"/>
            <a:ext cx="6777317" cy="3508977"/>
          </a:xfrm>
        </p:spPr>
        <p:txBody>
          <a:bodyPr>
            <a:normAutofit fontScale="92500" lnSpcReduction="20000"/>
          </a:bodyPr>
          <a:lstStyle/>
          <a:p>
            <a:r>
              <a:rPr lang="en-US" sz="1800" dirty="0"/>
              <a:t>An E&amp;M service billed on the same day as nail debridement is not eligible for reimbursement unless the medical record clearly supports the need for treatment of an unrelated problem.</a:t>
            </a:r>
            <a:r>
              <a:rPr lang="en-US" dirty="0"/>
              <a:t> </a:t>
            </a:r>
            <a:endParaRPr lang="en-US" dirty="0" smtClean="0"/>
          </a:p>
          <a:p>
            <a:endParaRPr lang="en-US" dirty="0" smtClean="0"/>
          </a:p>
          <a:p>
            <a:r>
              <a:rPr lang="en-US" sz="1800" dirty="0"/>
              <a:t>Hygienic and preventive maintenance care in the realm of self-care is considered to be a component of custodial care and therefore is not covered</a:t>
            </a:r>
            <a:r>
              <a:rPr lang="en-US" sz="1800" dirty="0" smtClean="0"/>
              <a:t>.</a:t>
            </a:r>
          </a:p>
          <a:p>
            <a:endParaRPr lang="en-US" sz="1800" dirty="0" smtClean="0"/>
          </a:p>
          <a:p>
            <a:r>
              <a:rPr lang="en-US" sz="1800" dirty="0"/>
              <a:t>If nail debridement was performed because of a fungal infection, ordering antifungal medication is usually considered integral to the nail debridement procedure and part of the definitive antifungal treatment options. A separate E&amp;M service will not be allowed.</a:t>
            </a:r>
          </a:p>
        </p:txBody>
      </p:sp>
      <p:sp>
        <p:nvSpPr>
          <p:cNvPr id="4" name="Date Placeholder 3"/>
          <p:cNvSpPr>
            <a:spLocks noGrp="1"/>
          </p:cNvSpPr>
          <p:nvPr>
            <p:ph type="dt" sz="half" idx="10"/>
          </p:nvPr>
        </p:nvSpPr>
        <p:spPr/>
        <p:txBody>
          <a:bodyPr/>
          <a:lstStyle/>
          <a:p>
            <a:fld id="{564C50A7-24F4-4B28-A8A6-F0127A5FD78D}" type="datetime1">
              <a:rPr lang="en-US" smtClean="0"/>
              <a:t>4/29/2017</a:t>
            </a:fld>
            <a:endParaRPr lang="en-US" dirty="0"/>
          </a:p>
        </p:txBody>
      </p:sp>
    </p:spTree>
    <p:extLst>
      <p:ext uri="{BB962C8B-B14F-4D97-AF65-F5344CB8AC3E}">
        <p14:creationId xmlns:p14="http://schemas.microsoft.com/office/powerpoint/2010/main" val="29847200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Modifier -25: Appropriate Use</a:t>
            </a:r>
            <a:endParaRPr lang="en-US" dirty="0"/>
          </a:p>
        </p:txBody>
      </p:sp>
      <p:sp>
        <p:nvSpPr>
          <p:cNvPr id="3" name="Content Placeholder 2"/>
          <p:cNvSpPr>
            <a:spLocks noGrp="1"/>
          </p:cNvSpPr>
          <p:nvPr>
            <p:ph idx="1"/>
          </p:nvPr>
        </p:nvSpPr>
        <p:spPr/>
        <p:txBody>
          <a:bodyPr/>
          <a:lstStyle/>
          <a:p>
            <a:r>
              <a:rPr lang="en-US" dirty="0"/>
              <a:t>A patient is scheduled by the podiatrist to take care of a fibrous hamartoma. During the visit, the patient indicates that he has had numbness and oozing from a lesion on his heel. The podiatrist evaluates the lesion, determines that it is a diabetic ulcer and treats it appropriately.   In this case the heel lesion is considered a separate and significant service.</a:t>
            </a:r>
          </a:p>
        </p:txBody>
      </p:sp>
      <p:sp>
        <p:nvSpPr>
          <p:cNvPr id="4" name="Date Placeholder 3"/>
          <p:cNvSpPr>
            <a:spLocks noGrp="1"/>
          </p:cNvSpPr>
          <p:nvPr>
            <p:ph type="dt" sz="half" idx="10"/>
          </p:nvPr>
        </p:nvSpPr>
        <p:spPr/>
        <p:txBody>
          <a:bodyPr/>
          <a:lstStyle/>
          <a:p>
            <a:fld id="{A8D80027-E1CC-44E3-B932-4CB08114DDC2}" type="datetime1">
              <a:rPr lang="en-US" smtClean="0"/>
              <a:t>4/29/2017</a:t>
            </a:fld>
            <a:endParaRPr lang="en-US" dirty="0"/>
          </a:p>
        </p:txBody>
      </p:sp>
    </p:spTree>
    <p:extLst>
      <p:ext uri="{BB962C8B-B14F-4D97-AF65-F5344CB8AC3E}">
        <p14:creationId xmlns:p14="http://schemas.microsoft.com/office/powerpoint/2010/main" val="15552602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Modifier -25: Inappropriate use</a:t>
            </a:r>
            <a:endParaRPr lang="en-US" dirty="0"/>
          </a:p>
        </p:txBody>
      </p:sp>
      <p:sp>
        <p:nvSpPr>
          <p:cNvPr id="3" name="Content Placeholder 2"/>
          <p:cNvSpPr>
            <a:spLocks noGrp="1"/>
          </p:cNvSpPr>
          <p:nvPr>
            <p:ph idx="1"/>
          </p:nvPr>
        </p:nvSpPr>
        <p:spPr/>
        <p:txBody>
          <a:bodyPr>
            <a:normAutofit fontScale="92500" lnSpcReduction="20000"/>
          </a:bodyPr>
          <a:lstStyle/>
          <a:p>
            <a:r>
              <a:rPr lang="en-US" dirty="0"/>
              <a:t>An established patient is seen in the office for debridement of mycotic nails. In the course of examining the feet prior to the procedure, Tinea </a:t>
            </a:r>
            <a:r>
              <a:rPr lang="en-US" dirty="0" err="1"/>
              <a:t>Pedis</a:t>
            </a:r>
            <a:r>
              <a:rPr lang="en-US" dirty="0"/>
              <a:t> is noted. Use of previously prescribed topical cream to treat the Tinea is recommended.  </a:t>
            </a:r>
            <a:endParaRPr lang="en-US" dirty="0" smtClean="0"/>
          </a:p>
          <a:p>
            <a:r>
              <a:rPr lang="en-US" dirty="0" smtClean="0"/>
              <a:t> </a:t>
            </a:r>
            <a:r>
              <a:rPr lang="en-US" dirty="0"/>
              <a:t>In this case the Tinea was noted incidentally in the course of the evaluation of the mycotic nails and did not constitute a significant and separately identifiable E&amp;M service above and beyond the usual pre and post care associated with nail debridement.  </a:t>
            </a:r>
          </a:p>
          <a:p>
            <a:pPr marL="68580" indent="0">
              <a:buNone/>
            </a:pPr>
            <a:endParaRPr lang="en-US" dirty="0"/>
          </a:p>
        </p:txBody>
      </p:sp>
      <p:sp>
        <p:nvSpPr>
          <p:cNvPr id="4" name="Date Placeholder 3"/>
          <p:cNvSpPr>
            <a:spLocks noGrp="1"/>
          </p:cNvSpPr>
          <p:nvPr>
            <p:ph type="dt" sz="half" idx="10"/>
          </p:nvPr>
        </p:nvSpPr>
        <p:spPr/>
        <p:txBody>
          <a:bodyPr/>
          <a:lstStyle/>
          <a:p>
            <a:fld id="{C967E021-C537-43B9-911A-A3BDD7B22858}" type="datetime1">
              <a:rPr lang="en-US" smtClean="0"/>
              <a:t>4/29/2017</a:t>
            </a:fld>
            <a:endParaRPr lang="en-US" dirty="0"/>
          </a:p>
        </p:txBody>
      </p:sp>
    </p:spTree>
    <p:extLst>
      <p:ext uri="{BB962C8B-B14F-4D97-AF65-F5344CB8AC3E}">
        <p14:creationId xmlns:p14="http://schemas.microsoft.com/office/powerpoint/2010/main" val="1233902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Prepayment Review Results 2016 99348, 99349, 99350</a:t>
            </a:r>
          </a:p>
        </p:txBody>
      </p:sp>
      <p:sp>
        <p:nvSpPr>
          <p:cNvPr id="3" name="Content Placeholder 2"/>
          <p:cNvSpPr>
            <a:spLocks noGrp="1"/>
          </p:cNvSpPr>
          <p:nvPr>
            <p:ph idx="1"/>
          </p:nvPr>
        </p:nvSpPr>
        <p:spPr/>
        <p:txBody>
          <a:bodyPr>
            <a:normAutofit/>
          </a:bodyPr>
          <a:lstStyle/>
          <a:p>
            <a:pPr marL="68580" indent="0">
              <a:buNone/>
            </a:pPr>
            <a:r>
              <a:rPr lang="en-US" dirty="0" smtClean="0"/>
              <a:t> </a:t>
            </a:r>
            <a:r>
              <a:rPr lang="en-US" b="1" dirty="0" smtClean="0"/>
              <a:t>October:</a:t>
            </a:r>
            <a:r>
              <a:rPr lang="en-US" dirty="0" smtClean="0"/>
              <a:t> </a:t>
            </a:r>
            <a:r>
              <a:rPr lang="en-US" dirty="0"/>
              <a:t>84 total claims billed; 70 (83.33</a:t>
            </a:r>
            <a:r>
              <a:rPr lang="en-US" dirty="0" smtClean="0"/>
              <a:t>%)were </a:t>
            </a:r>
            <a:r>
              <a:rPr lang="en-US" dirty="0"/>
              <a:t>reduced or denied </a:t>
            </a:r>
            <a:r>
              <a:rPr lang="en-US" dirty="0" smtClean="0"/>
              <a:t> </a:t>
            </a:r>
          </a:p>
          <a:p>
            <a:pPr marL="68580" indent="0">
              <a:buNone/>
            </a:pPr>
            <a:r>
              <a:rPr lang="en-US" b="1" dirty="0" smtClean="0"/>
              <a:t>November:</a:t>
            </a:r>
            <a:r>
              <a:rPr lang="en-US" dirty="0" smtClean="0"/>
              <a:t> 205 </a:t>
            </a:r>
            <a:r>
              <a:rPr lang="en-US" dirty="0"/>
              <a:t>total claims billed; 180 (87.80%) were reduced or denied </a:t>
            </a:r>
            <a:r>
              <a:rPr lang="en-US" dirty="0" smtClean="0"/>
              <a:t> </a:t>
            </a:r>
            <a:r>
              <a:rPr lang="en-US" b="1" dirty="0" smtClean="0"/>
              <a:t>December:</a:t>
            </a:r>
            <a:r>
              <a:rPr lang="en-US" dirty="0" smtClean="0"/>
              <a:t> </a:t>
            </a:r>
            <a:r>
              <a:rPr lang="en-US" dirty="0"/>
              <a:t>224 total claims billed; 193 (86.16%) were reduced or denied </a:t>
            </a:r>
          </a:p>
        </p:txBody>
      </p:sp>
      <p:sp>
        <p:nvSpPr>
          <p:cNvPr id="4" name="Date Placeholder 3"/>
          <p:cNvSpPr>
            <a:spLocks noGrp="1"/>
          </p:cNvSpPr>
          <p:nvPr>
            <p:ph type="dt" sz="half" idx="10"/>
          </p:nvPr>
        </p:nvSpPr>
        <p:spPr/>
        <p:txBody>
          <a:bodyPr/>
          <a:lstStyle/>
          <a:p>
            <a:fld id="{A5C42CC3-FE80-4985-846F-F61B5A8A47AA}" type="datetime1">
              <a:rPr lang="en-US" smtClean="0"/>
              <a:t>4/29/2017</a:t>
            </a:fld>
            <a:endParaRPr lang="en-US" dirty="0"/>
          </a:p>
        </p:txBody>
      </p:sp>
    </p:spTree>
    <p:extLst>
      <p:ext uri="{BB962C8B-B14F-4D97-AF65-F5344CB8AC3E}">
        <p14:creationId xmlns:p14="http://schemas.microsoft.com/office/powerpoint/2010/main" val="35150563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90600" y="762000"/>
            <a:ext cx="7024744" cy="1143000"/>
          </a:xfrm>
        </p:spPr>
        <p:txBody>
          <a:bodyPr>
            <a:noAutofit/>
          </a:bodyPr>
          <a:lstStyle/>
          <a:p>
            <a:r>
              <a:rPr lang="en-US" sz="2800" dirty="0"/>
              <a:t>Prepayment Review Results for  October, November, December 2016</a:t>
            </a:r>
          </a:p>
        </p:txBody>
      </p:sp>
      <p:sp>
        <p:nvSpPr>
          <p:cNvPr id="3" name="Content Placeholder 2"/>
          <p:cNvSpPr>
            <a:spLocks noGrp="1"/>
          </p:cNvSpPr>
          <p:nvPr>
            <p:ph idx="1"/>
          </p:nvPr>
        </p:nvSpPr>
        <p:spPr/>
        <p:txBody>
          <a:bodyPr>
            <a:normAutofit fontScale="92500"/>
          </a:bodyPr>
          <a:lstStyle/>
          <a:p>
            <a:r>
              <a:rPr lang="en-US" dirty="0" smtClean="0"/>
              <a:t> </a:t>
            </a:r>
            <a:r>
              <a:rPr lang="en-US" dirty="0"/>
              <a:t>Incomplete/illegible documentation </a:t>
            </a:r>
            <a:endParaRPr lang="en-US" dirty="0" smtClean="0"/>
          </a:p>
          <a:p>
            <a:r>
              <a:rPr lang="en-US" dirty="0" smtClean="0"/>
              <a:t>Billing </a:t>
            </a:r>
            <a:r>
              <a:rPr lang="en-US" dirty="0"/>
              <a:t>visit in lieu of routine foot care, debridement  </a:t>
            </a:r>
            <a:endParaRPr lang="en-US" dirty="0" smtClean="0"/>
          </a:p>
          <a:p>
            <a:r>
              <a:rPr lang="en-US" dirty="0" smtClean="0"/>
              <a:t> </a:t>
            </a:r>
            <a:r>
              <a:rPr lang="en-US" dirty="0"/>
              <a:t>Visits reported with modifier 25 indicating the E&amp;M was a significant, separately identifiable service (documentation lacked data) </a:t>
            </a:r>
            <a:endParaRPr lang="en-US" dirty="0" smtClean="0"/>
          </a:p>
          <a:p>
            <a:r>
              <a:rPr lang="en-US" dirty="0" smtClean="0"/>
              <a:t>Missing </a:t>
            </a:r>
            <a:r>
              <a:rPr lang="en-US" dirty="0"/>
              <a:t>physician’s signature on submitted </a:t>
            </a:r>
            <a:r>
              <a:rPr lang="en-US" dirty="0" smtClean="0"/>
              <a:t>documentation</a:t>
            </a:r>
          </a:p>
          <a:p>
            <a:r>
              <a:rPr lang="en-US" dirty="0" smtClean="0"/>
              <a:t> </a:t>
            </a:r>
            <a:r>
              <a:rPr lang="en-US" dirty="0"/>
              <a:t>Duplicate services </a:t>
            </a:r>
          </a:p>
        </p:txBody>
      </p:sp>
      <p:sp>
        <p:nvSpPr>
          <p:cNvPr id="4" name="Date Placeholder 3"/>
          <p:cNvSpPr>
            <a:spLocks noGrp="1"/>
          </p:cNvSpPr>
          <p:nvPr>
            <p:ph type="dt" sz="half" idx="10"/>
          </p:nvPr>
        </p:nvSpPr>
        <p:spPr/>
        <p:txBody>
          <a:bodyPr/>
          <a:lstStyle/>
          <a:p>
            <a:fld id="{0E0608C8-BC04-41F7-8FAD-CEE10FBDA140}" type="datetime1">
              <a:rPr lang="en-US" smtClean="0"/>
              <a:t>4/29/2017</a:t>
            </a:fld>
            <a:endParaRPr lang="en-US" dirty="0"/>
          </a:p>
        </p:txBody>
      </p:sp>
    </p:spTree>
    <p:extLst>
      <p:ext uri="{BB962C8B-B14F-4D97-AF65-F5344CB8AC3E}">
        <p14:creationId xmlns:p14="http://schemas.microsoft.com/office/powerpoint/2010/main" val="273590240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Prepayment Review Results for  October, November, December 2016</a:t>
            </a:r>
          </a:p>
        </p:txBody>
      </p:sp>
      <p:sp>
        <p:nvSpPr>
          <p:cNvPr id="3" name="Content Placeholder 2"/>
          <p:cNvSpPr>
            <a:spLocks noGrp="1"/>
          </p:cNvSpPr>
          <p:nvPr>
            <p:ph idx="1"/>
          </p:nvPr>
        </p:nvSpPr>
        <p:spPr/>
        <p:txBody>
          <a:bodyPr>
            <a:normAutofit lnSpcReduction="10000"/>
          </a:bodyPr>
          <a:lstStyle/>
          <a:p>
            <a:r>
              <a:rPr lang="en-US" dirty="0"/>
              <a:t>Documentation submitted did not support key components of  code  </a:t>
            </a:r>
          </a:p>
          <a:p>
            <a:r>
              <a:rPr lang="en-US" dirty="0"/>
              <a:t> Beneficiary name and or date of service was missing on documentation </a:t>
            </a:r>
          </a:p>
          <a:p>
            <a:r>
              <a:rPr lang="en-US" dirty="0"/>
              <a:t> No response to the documentation request </a:t>
            </a:r>
          </a:p>
          <a:p>
            <a:r>
              <a:rPr lang="en-US" dirty="0"/>
              <a:t> Place of service 16 (temporary lodging) was being billed for visits/services rendered in the patient’s home </a:t>
            </a:r>
          </a:p>
          <a:p>
            <a:endParaRPr lang="en-US" dirty="0"/>
          </a:p>
        </p:txBody>
      </p:sp>
      <p:sp>
        <p:nvSpPr>
          <p:cNvPr id="4" name="Date Placeholder 3"/>
          <p:cNvSpPr>
            <a:spLocks noGrp="1"/>
          </p:cNvSpPr>
          <p:nvPr>
            <p:ph type="dt" sz="half" idx="10"/>
          </p:nvPr>
        </p:nvSpPr>
        <p:spPr/>
        <p:txBody>
          <a:bodyPr/>
          <a:lstStyle/>
          <a:p>
            <a:fld id="{AF67EAF8-D264-4C73-9373-9266EC42E6C0}" type="datetime1">
              <a:rPr lang="en-US" smtClean="0"/>
              <a:t>4/29/2017</a:t>
            </a:fld>
            <a:endParaRPr lang="en-US" dirty="0"/>
          </a:p>
        </p:txBody>
      </p:sp>
    </p:spTree>
    <p:extLst>
      <p:ext uri="{BB962C8B-B14F-4D97-AF65-F5344CB8AC3E}">
        <p14:creationId xmlns:p14="http://schemas.microsoft.com/office/powerpoint/2010/main" val="4502730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00200" y="2819400"/>
            <a:ext cx="7024744" cy="1143000"/>
          </a:xfrm>
        </p:spPr>
        <p:txBody>
          <a:bodyPr/>
          <a:lstStyle/>
          <a:p>
            <a:r>
              <a:rPr lang="en-US" dirty="0" smtClean="0"/>
              <a:t>Questions</a:t>
            </a:r>
            <a:endParaRPr lang="en-US" dirty="0"/>
          </a:p>
        </p:txBody>
      </p:sp>
      <p:sp>
        <p:nvSpPr>
          <p:cNvPr id="4" name="Date Placeholder 3"/>
          <p:cNvSpPr>
            <a:spLocks noGrp="1"/>
          </p:cNvSpPr>
          <p:nvPr>
            <p:ph type="dt" sz="half" idx="10"/>
          </p:nvPr>
        </p:nvSpPr>
        <p:spPr/>
        <p:txBody>
          <a:bodyPr/>
          <a:lstStyle/>
          <a:p>
            <a:fld id="{157529F8-9718-44D0-9628-C38664A69D21}" type="datetime1">
              <a:rPr lang="en-US" smtClean="0"/>
              <a:t>4/29/2017</a:t>
            </a:fld>
            <a:endParaRPr lang="en-US" dirty="0"/>
          </a:p>
        </p:txBody>
      </p:sp>
    </p:spTree>
    <p:extLst>
      <p:ext uri="{BB962C8B-B14F-4D97-AF65-F5344CB8AC3E}">
        <p14:creationId xmlns:p14="http://schemas.microsoft.com/office/powerpoint/2010/main" val="3978177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2383448-4EE6-4644-9B63-24846581A8DA}" type="datetime1">
              <a:rPr lang="en-US" smtClean="0"/>
              <a:t>4/29/2017</a:t>
            </a:fld>
            <a:endParaRPr lang="en-US"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78" y="275785"/>
            <a:ext cx="8916644" cy="6306430"/>
          </a:xfrm>
          <a:prstGeom prst="rect">
            <a:avLst/>
          </a:prstGeom>
        </p:spPr>
      </p:pic>
    </p:spTree>
    <p:extLst>
      <p:ext uri="{BB962C8B-B14F-4D97-AF65-F5344CB8AC3E}">
        <p14:creationId xmlns:p14="http://schemas.microsoft.com/office/powerpoint/2010/main" val="3796698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MACRA Quality Payment Program</a:t>
            </a:r>
          </a:p>
        </p:txBody>
      </p:sp>
      <p:sp>
        <p:nvSpPr>
          <p:cNvPr id="3" name="Content Placeholder 2"/>
          <p:cNvSpPr>
            <a:spLocks noGrp="1"/>
          </p:cNvSpPr>
          <p:nvPr>
            <p:ph idx="1"/>
          </p:nvPr>
        </p:nvSpPr>
        <p:spPr/>
        <p:txBody>
          <a:bodyPr/>
          <a:lstStyle/>
          <a:p>
            <a:r>
              <a:rPr lang="en-US" dirty="0"/>
              <a:t>Merit-Based Incentive Payment System (MIPS)</a:t>
            </a:r>
          </a:p>
          <a:p>
            <a:r>
              <a:rPr lang="en-US" dirty="0"/>
              <a:t>Alternative Payment Models (APMs)</a:t>
            </a:r>
          </a:p>
          <a:p>
            <a:r>
              <a:rPr lang="en-US" dirty="0"/>
              <a:t>MIPS and APMs will go into effect over a </a:t>
            </a:r>
            <a:r>
              <a:rPr lang="en-US" dirty="0" smtClean="0"/>
              <a:t>timeline</a:t>
            </a:r>
            <a:r>
              <a:rPr lang="en-US" dirty="0"/>
              <a:t> from 2015 through 2021 and beyond</a:t>
            </a:r>
          </a:p>
          <a:p>
            <a:endParaRPr lang="en-US" dirty="0"/>
          </a:p>
        </p:txBody>
      </p:sp>
      <p:sp>
        <p:nvSpPr>
          <p:cNvPr id="4" name="Date Placeholder 3"/>
          <p:cNvSpPr>
            <a:spLocks noGrp="1"/>
          </p:cNvSpPr>
          <p:nvPr>
            <p:ph type="dt" sz="half" idx="10"/>
          </p:nvPr>
        </p:nvSpPr>
        <p:spPr/>
        <p:txBody>
          <a:bodyPr/>
          <a:lstStyle/>
          <a:p>
            <a:fld id="{C0AB7F33-2B59-415C-97CF-A8A99FD6EB50}" type="datetime1">
              <a:rPr lang="en-US" smtClean="0"/>
              <a:t>4/29/2017</a:t>
            </a:fld>
            <a:endParaRPr lang="en-US" dirty="0"/>
          </a:p>
        </p:txBody>
      </p:sp>
    </p:spTree>
    <p:extLst>
      <p:ext uri="{BB962C8B-B14F-4D97-AF65-F5344CB8AC3E}">
        <p14:creationId xmlns:p14="http://schemas.microsoft.com/office/powerpoint/2010/main" val="3983935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024744" cy="1143000"/>
          </a:xfrm>
        </p:spPr>
        <p:txBody>
          <a:bodyPr/>
          <a:lstStyle/>
          <a:p>
            <a:r>
              <a:rPr lang="en-US" dirty="0"/>
              <a:t>Who participates in MIPS?</a:t>
            </a:r>
          </a:p>
        </p:txBody>
      </p:sp>
      <p:sp>
        <p:nvSpPr>
          <p:cNvPr id="3" name="Content Placeholder 2"/>
          <p:cNvSpPr>
            <a:spLocks noGrp="1"/>
          </p:cNvSpPr>
          <p:nvPr>
            <p:ph idx="1"/>
          </p:nvPr>
        </p:nvSpPr>
        <p:spPr>
          <a:xfrm>
            <a:off x="914400" y="1905000"/>
            <a:ext cx="6777317" cy="3508977"/>
          </a:xfrm>
        </p:spPr>
        <p:txBody>
          <a:bodyPr>
            <a:normAutofit lnSpcReduction="10000"/>
          </a:bodyPr>
          <a:lstStyle/>
          <a:p>
            <a:pPr marL="68580" indent="0">
              <a:buNone/>
            </a:pPr>
            <a:r>
              <a:rPr lang="en-US" dirty="0"/>
              <a:t>• Medicare Part B clinicians billing more than $30,000 a year and providing care for more than 100 Medicare patients a year</a:t>
            </a:r>
            <a:r>
              <a:rPr lang="en-US" dirty="0" smtClean="0"/>
              <a:t>.</a:t>
            </a:r>
          </a:p>
          <a:p>
            <a:pPr marL="68580" indent="0">
              <a:buNone/>
            </a:pPr>
            <a:r>
              <a:rPr lang="en-US" dirty="0" smtClean="0"/>
              <a:t>• </a:t>
            </a:r>
            <a:r>
              <a:rPr lang="en-US" dirty="0"/>
              <a:t>These clinicians include: </a:t>
            </a:r>
            <a:r>
              <a:rPr lang="en-US" dirty="0" smtClean="0"/>
              <a:t> </a:t>
            </a:r>
          </a:p>
          <a:p>
            <a:pPr marL="68580" indent="0">
              <a:buNone/>
            </a:pPr>
            <a:r>
              <a:rPr lang="en-US" dirty="0" smtClean="0"/>
              <a:t>Physicians </a:t>
            </a:r>
          </a:p>
          <a:p>
            <a:pPr marL="68580" indent="0">
              <a:buNone/>
            </a:pPr>
            <a:r>
              <a:rPr lang="en-US" dirty="0" smtClean="0"/>
              <a:t>Physician </a:t>
            </a:r>
            <a:r>
              <a:rPr lang="en-US" dirty="0"/>
              <a:t>Assistants </a:t>
            </a:r>
            <a:endParaRPr lang="en-US" dirty="0" smtClean="0"/>
          </a:p>
          <a:p>
            <a:pPr marL="68580" indent="0">
              <a:buNone/>
            </a:pPr>
            <a:r>
              <a:rPr lang="en-US" dirty="0" smtClean="0"/>
              <a:t>Nurse </a:t>
            </a:r>
            <a:r>
              <a:rPr lang="en-US" dirty="0"/>
              <a:t>Practitioners </a:t>
            </a:r>
            <a:endParaRPr lang="en-US" dirty="0" smtClean="0"/>
          </a:p>
          <a:p>
            <a:pPr marL="68580" indent="0">
              <a:buNone/>
            </a:pPr>
            <a:r>
              <a:rPr lang="en-US" dirty="0" smtClean="0"/>
              <a:t>Clinical </a:t>
            </a:r>
            <a:r>
              <a:rPr lang="en-US" dirty="0"/>
              <a:t>Nurse Specialists </a:t>
            </a:r>
            <a:endParaRPr lang="en-US" dirty="0" smtClean="0"/>
          </a:p>
          <a:p>
            <a:pPr marL="68580" indent="0">
              <a:buNone/>
            </a:pPr>
            <a:r>
              <a:rPr lang="en-US" dirty="0" smtClean="0"/>
              <a:t>Certified </a:t>
            </a:r>
            <a:r>
              <a:rPr lang="en-US" dirty="0"/>
              <a:t>Registered Nurse Anesthetists</a:t>
            </a:r>
          </a:p>
        </p:txBody>
      </p:sp>
      <p:sp>
        <p:nvSpPr>
          <p:cNvPr id="4" name="Date Placeholder 3"/>
          <p:cNvSpPr>
            <a:spLocks noGrp="1"/>
          </p:cNvSpPr>
          <p:nvPr>
            <p:ph type="dt" sz="half" idx="10"/>
          </p:nvPr>
        </p:nvSpPr>
        <p:spPr/>
        <p:txBody>
          <a:bodyPr/>
          <a:lstStyle/>
          <a:p>
            <a:fld id="{F88FB595-1322-4803-8A5E-997DE92B5F72}" type="datetime1">
              <a:rPr lang="en-US" smtClean="0"/>
              <a:t>4/29/2017</a:t>
            </a:fld>
            <a:endParaRPr lang="en-US" dirty="0"/>
          </a:p>
        </p:txBody>
      </p:sp>
    </p:spTree>
    <p:extLst>
      <p:ext uri="{BB962C8B-B14F-4D97-AF65-F5344CB8AC3E}">
        <p14:creationId xmlns:p14="http://schemas.microsoft.com/office/powerpoint/2010/main" val="39876931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2579</TotalTime>
  <Words>1829</Words>
  <Application>Microsoft Office PowerPoint</Application>
  <PresentationFormat>On-screen Show (4:3)</PresentationFormat>
  <Paragraphs>225</Paragraphs>
  <Slides>67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67</vt:i4>
      </vt:variant>
    </vt:vector>
  </HeadingPairs>
  <TitlesOfParts>
    <vt:vector size="71" baseType="lpstr">
      <vt:lpstr>Calibri</vt:lpstr>
      <vt:lpstr>Century Gothic</vt:lpstr>
      <vt:lpstr>Wingdings 2</vt:lpstr>
      <vt:lpstr>Austin</vt:lpstr>
      <vt:lpstr>Medicare 2017</vt:lpstr>
      <vt:lpstr>PowerPoint Presentation</vt:lpstr>
      <vt:lpstr>Medicare 2017</vt:lpstr>
      <vt:lpstr>DPMs In Medicare Spending</vt:lpstr>
      <vt:lpstr>Medicare Statute 1965</vt:lpstr>
      <vt:lpstr>PowerPoint Presentation</vt:lpstr>
      <vt:lpstr>PowerPoint Presentation</vt:lpstr>
      <vt:lpstr>MACRA Quality Payment Program</vt:lpstr>
      <vt:lpstr>Who participates in MIPS?</vt:lpstr>
      <vt:lpstr>  Medicare Billing Data: http://graphics.wsj.com/medicare-billing/</vt:lpstr>
      <vt:lpstr>Medicare Data</vt:lpstr>
      <vt:lpstr>PowerPoint Presentation</vt:lpstr>
      <vt:lpstr>Who is excluded from MIPS?</vt:lpstr>
      <vt:lpstr>Choosing to Test for 2017</vt:lpstr>
      <vt:lpstr>Partial Participation for 2017</vt:lpstr>
      <vt:lpstr>Full Participation for 2017</vt:lpstr>
      <vt:lpstr>PowerPoint Presentation</vt:lpstr>
      <vt:lpstr>PowerPoint Presentation</vt:lpstr>
      <vt:lpstr>What do you think will be the most likely trend that results from the new CMS guidelines?</vt:lpstr>
      <vt:lpstr>Small Practices Have MACRA Anxiety</vt:lpstr>
      <vt:lpstr>What is an Alternative Payment Model (APM)?</vt:lpstr>
      <vt:lpstr>Evaluation and Management Services and Medicare Data</vt:lpstr>
      <vt:lpstr>Evaluation and Management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Level 3 New Patient Office Visit (99203) </vt:lpstr>
      <vt:lpstr> Detailed History</vt:lpstr>
      <vt:lpstr> Detailed Physical Exam </vt:lpstr>
      <vt:lpstr>Medical Decision Making</vt:lpstr>
      <vt:lpstr>New Codes For 2017</vt:lpstr>
      <vt:lpstr>New Modifier for X-rays</vt:lpstr>
      <vt:lpstr>Computed Radiography vs Digital Radiography</vt:lpstr>
      <vt:lpstr>Bunionectomy: Code Changes for 2017</vt:lpstr>
      <vt:lpstr>Bunion codes deleted</vt:lpstr>
      <vt:lpstr>Revised Bunionectomy Codes</vt:lpstr>
      <vt:lpstr>PowerPoint Presentation</vt:lpstr>
      <vt:lpstr>CPT 28296</vt:lpstr>
      <vt:lpstr>CPT 28295</vt:lpstr>
      <vt:lpstr>CPT 28298</vt:lpstr>
      <vt:lpstr>CPT 28297</vt:lpstr>
      <vt:lpstr>CPT 28299</vt:lpstr>
      <vt:lpstr>CPT 28299</vt:lpstr>
      <vt:lpstr>CPT 28289</vt:lpstr>
      <vt:lpstr>CPT 28291</vt:lpstr>
      <vt:lpstr>PowerPoint Presentation</vt:lpstr>
      <vt:lpstr>PODIATRY NATIONAL COVERAGE DETERMINATIONS </vt:lpstr>
      <vt:lpstr>Consultation Services</vt:lpstr>
      <vt:lpstr>Consultation Services</vt:lpstr>
      <vt:lpstr> Diagnosis and Treatment of Diabetic Sensory Neuropathy with Loss of Protective Sensation </vt:lpstr>
      <vt:lpstr>Loss of Protective Sensation</vt:lpstr>
      <vt:lpstr>Treatment includes, but is not limited to:</vt:lpstr>
      <vt:lpstr>PODIATRY LOCAL COVERAGE DETERMINATIONS </vt:lpstr>
      <vt:lpstr> MEDICAL REVIEW FOCUS AREAS </vt:lpstr>
      <vt:lpstr>MODIFIER 25 SERVICE SPECIFIC PREPAYMENT REVIEW  </vt:lpstr>
      <vt:lpstr>MODIFIER 25 SERVICE SPECIFIC PREPAYMENT REVIEW  </vt:lpstr>
      <vt:lpstr>Primary Problems Identified and Recommendations for Improvement </vt:lpstr>
      <vt:lpstr>Modifier -25: Appropriate Use</vt:lpstr>
      <vt:lpstr>Modifier -25: Inappropriate use</vt:lpstr>
      <vt:lpstr>Prepayment Review Results 2016 99348, 99349, 99350</vt:lpstr>
      <vt:lpstr>Prepayment Review Results for  October, November, December 2016</vt:lpstr>
      <vt:lpstr>Prepayment Review Results for  October, November, December 2016</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Medicare 2017</dc:title>
  <dc:creator>Jeffrey Crowhurst</dc:creator>
  <cp:lastModifiedBy>User</cp:lastModifiedBy>
  <cp:revision>81</cp:revision>
  <dcterms:created xsi:type="dcterms:W3CDTF">2017-01-02T05:27:18Z</dcterms:created>
  <dcterms:modified xsi:type="dcterms:W3CDTF">2017-04-29T17:21:35Z</dcterms:modified>
</cp:coreProperties>
</file>