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259" r:id="rId3"/>
    <p:sldId id="260" r:id="rId4"/>
    <p:sldId id="261" r:id="rId5"/>
    <p:sldId id="262" r:id="rId6"/>
    <p:sldId id="263" r:id="rId7"/>
    <p:sldId id="264" r:id="rId8"/>
    <p:sldId id="265" r:id="rId9"/>
    <p:sldId id="267" r:id="rId10"/>
    <p:sldId id="268" r:id="rId11"/>
    <p:sldId id="269" r:id="rId12"/>
    <p:sldId id="323" r:id="rId13"/>
    <p:sldId id="324" r:id="rId14"/>
    <p:sldId id="325" r:id="rId15"/>
    <p:sldId id="326" r:id="rId16"/>
    <p:sldId id="271" r:id="rId17"/>
    <p:sldId id="272" r:id="rId18"/>
    <p:sldId id="273" r:id="rId19"/>
    <p:sldId id="274" r:id="rId20"/>
    <p:sldId id="318" r:id="rId21"/>
    <p:sldId id="275" r:id="rId22"/>
    <p:sldId id="276" r:id="rId23"/>
    <p:sldId id="277" r:id="rId24"/>
    <p:sldId id="278" r:id="rId25"/>
    <p:sldId id="279" r:id="rId26"/>
    <p:sldId id="280" r:id="rId27"/>
    <p:sldId id="281" r:id="rId28"/>
    <p:sldId id="282" r:id="rId29"/>
    <p:sldId id="284" r:id="rId30"/>
    <p:sldId id="285" r:id="rId31"/>
    <p:sldId id="319" r:id="rId32"/>
    <p:sldId id="320" r:id="rId33"/>
    <p:sldId id="321" r:id="rId34"/>
    <p:sldId id="294" r:id="rId35"/>
    <p:sldId id="315" r:id="rId36"/>
    <p:sldId id="288" r:id="rId37"/>
    <p:sldId id="289" r:id="rId38"/>
    <p:sldId id="290" r:id="rId39"/>
    <p:sldId id="291" r:id="rId40"/>
    <p:sldId id="292" r:id="rId41"/>
    <p:sldId id="293" r:id="rId42"/>
    <p:sldId id="300" r:id="rId43"/>
    <p:sldId id="301" r:id="rId44"/>
    <p:sldId id="302" r:id="rId45"/>
    <p:sldId id="303" r:id="rId46"/>
    <p:sldId id="304" r:id="rId47"/>
    <p:sldId id="305" r:id="rId48"/>
    <p:sldId id="306" r:id="rId49"/>
    <p:sldId id="307" r:id="rId50"/>
    <p:sldId id="309" r:id="rId51"/>
    <p:sldId id="310" r:id="rId52"/>
    <p:sldId id="322" r:id="rId5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me" initials="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99"/>
    <a:srgbClr val="0000F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3" autoAdjust="0"/>
    <p:restoredTop sz="94660"/>
  </p:normalViewPr>
  <p:slideViewPr>
    <p:cSldViewPr>
      <p:cViewPr varScale="1">
        <p:scale>
          <a:sx n="79" d="100"/>
          <a:sy n="79" d="100"/>
        </p:scale>
        <p:origin x="117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634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D3DEEF9-AC00-4EC9-B4BB-D41158EBDA2F}" type="slidenum">
              <a:rPr lang="en-US"/>
              <a:pPr>
                <a:defRPr/>
              </a:pPr>
              <a:t>‹#›</a:t>
            </a:fld>
            <a:endParaRPr lang="en-US"/>
          </a:p>
        </p:txBody>
      </p:sp>
    </p:spTree>
    <p:extLst>
      <p:ext uri="{BB962C8B-B14F-4D97-AF65-F5344CB8AC3E}">
        <p14:creationId xmlns:p14="http://schemas.microsoft.com/office/powerpoint/2010/main" val="12163956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56A8F5DA-F342-4282-8836-BE04884D980E}" type="slidenum">
              <a:rPr lang="en-US" smtClean="0"/>
              <a:pPr/>
              <a:t>1</a:t>
            </a:fld>
            <a:endParaRPr lang="en-US"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98F78E80-B0E0-413C-A644-3DC9C2939F88}" type="slidenum">
              <a:rPr lang="en-US" smtClean="0"/>
              <a:pPr/>
              <a:t>22</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2E6B2B8D-2937-4DCE-9E52-F02C55E8C5FD}" type="slidenum">
              <a:rPr lang="en-US" smtClean="0"/>
              <a:pPr/>
              <a:t>23</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E5A82A3B-6123-4358-866F-461F69DDB4DC}" type="slidenum">
              <a:rPr lang="en-US" smtClean="0"/>
              <a:pPr/>
              <a:t>24</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9BD77C03-A90F-4CE0-998D-713221C183CB}" type="slidenum">
              <a:rPr lang="en-US" smtClean="0"/>
              <a:pPr/>
              <a:t>25</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879C5511-1910-4DED-A363-66AA65EAACCF}" type="slidenum">
              <a:rPr lang="en-US" smtClean="0"/>
              <a:pPr/>
              <a:t>26</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9C4C9907-56E7-445D-9F86-2DA2EDB551A1}" type="slidenum">
              <a:rPr lang="en-US" smtClean="0"/>
              <a:pPr/>
              <a:t>27</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48D8EF1B-8D4A-4B48-9E88-5C2970953C05}" type="slidenum">
              <a:rPr lang="en-US" smtClean="0"/>
              <a:pPr/>
              <a:t>28</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69F1B83F-AB86-43B8-9348-8E3152B843F1}" type="slidenum">
              <a:rPr lang="en-US" smtClean="0"/>
              <a:pPr/>
              <a:t>34</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223C895F-38F2-48F9-8D0D-7A7645059A3D}" type="slidenum">
              <a:rPr lang="en-US" smtClean="0"/>
              <a:pPr/>
              <a:t>35</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D7506210-4261-4E1A-8FB0-2CD4B78D5F5E}" type="slidenum">
              <a:rPr lang="en-US" smtClean="0"/>
              <a:pPr/>
              <a:t>36</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617EE5D5-3E7D-426D-9EA2-B85E3D8768F1}" type="slidenum">
              <a:rPr lang="en-US" smtClean="0"/>
              <a:pPr/>
              <a:t>9</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A5AA3EEF-2CE5-4E95-81A8-6C513E81BBFA}" type="slidenum">
              <a:rPr lang="en-US" smtClean="0"/>
              <a:pPr/>
              <a:t>37</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DCD6AC2B-C3C0-4285-80C6-CD09259E3778}" type="slidenum">
              <a:rPr lang="en-US" smtClean="0"/>
              <a:pPr/>
              <a:t>38</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770923F4-1AFE-4A53-AB93-0A56EB5C84EB}" type="slidenum">
              <a:rPr lang="en-US" smtClean="0"/>
              <a:pPr/>
              <a:t>39</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87D0BA54-ABE1-4F43-96AC-52509E98D41E}" type="slidenum">
              <a:rPr lang="en-US" smtClean="0"/>
              <a:pPr/>
              <a:t>40</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3297379B-5B0F-4E4B-B0D0-BE5656C19D8E}" type="slidenum">
              <a:rPr lang="en-US" smtClean="0"/>
              <a:pPr/>
              <a:t>41</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42E5C264-9327-4F27-84E4-7A274EA12543}" type="slidenum">
              <a:rPr lang="en-US" smtClean="0"/>
              <a:pPr/>
              <a:t>42</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CABF8707-D847-44FE-9E54-F5E24FE071C6}" type="slidenum">
              <a:rPr lang="en-US" smtClean="0"/>
              <a:pPr/>
              <a:t>43</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A15CE855-CD53-42C5-BD11-79E99DE2DFF8}" type="slidenum">
              <a:rPr lang="en-US" smtClean="0"/>
              <a:pPr/>
              <a:t>44</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34CBFB84-9E52-413D-A710-A3F8736FE600}" type="slidenum">
              <a:rPr lang="en-US" smtClean="0"/>
              <a:pPr/>
              <a:t>45</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F841DF79-5112-4E45-A272-492E40574672}" type="slidenum">
              <a:rPr lang="en-US" smtClean="0"/>
              <a:pPr/>
              <a:t>46</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9F945F23-E623-45AC-82D0-077F4608671F}" type="slidenum">
              <a:rPr lang="en-US" smtClean="0"/>
              <a:pPr/>
              <a:t>10</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ECEF3315-130B-4C0A-A7DD-430FB1339203}" type="slidenum">
              <a:rPr lang="en-US" smtClean="0"/>
              <a:pPr/>
              <a:t>47</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753CBDD8-0C18-4039-9779-B976D0E6F1C5}" type="slidenum">
              <a:rPr lang="en-US" smtClean="0"/>
              <a:pPr/>
              <a:t>48</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1046757E-9001-4B0C-BA6E-4A72AE2E63BE}" type="slidenum">
              <a:rPr lang="en-US" smtClean="0"/>
              <a:pPr/>
              <a:t>49</a:t>
            </a:fld>
            <a:endParaRPr 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5D9C92C8-47BA-43D1-B0B1-267B7AD1CF09}" type="slidenum">
              <a:rPr lang="en-US" smtClean="0"/>
              <a:pPr/>
              <a:t>11</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83B73D33-7AD9-48B2-9963-DF52D9FD63C4}" type="slidenum">
              <a:rPr lang="en-US" smtClean="0"/>
              <a:pPr/>
              <a:t>16</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53863D71-4276-44BF-B578-112EC74B89A3}" type="slidenum">
              <a:rPr lang="en-US" smtClean="0"/>
              <a:pPr/>
              <a:t>17</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21604429-4DD7-4797-9448-A838BDABE75C}" type="slidenum">
              <a:rPr lang="en-US" smtClean="0"/>
              <a:pPr/>
              <a:t>18</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41CB05E8-0884-4FFF-94BA-148A61B1802F}" type="slidenum">
              <a:rPr lang="en-US" smtClean="0"/>
              <a:pPr/>
              <a:t>19</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592F3D86-ACB7-4913-A587-8B5BEB4C7985}" type="slidenum">
              <a:rPr lang="en-US" smtClean="0"/>
              <a:pPr/>
              <a:t>21</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APMA Logo"/>
          <p:cNvPicPr>
            <a:picLocks noChangeAspect="1" noChangeArrowheads="1"/>
          </p:cNvPicPr>
          <p:nvPr userDrawn="1"/>
        </p:nvPicPr>
        <p:blipFill>
          <a:blip r:embed="rId2" cstate="print"/>
          <a:srcRect/>
          <a:stretch>
            <a:fillRect/>
          </a:stretch>
        </p:blipFill>
        <p:spPr bwMode="auto">
          <a:xfrm>
            <a:off x="7086600" y="6096000"/>
            <a:ext cx="1600200" cy="608013"/>
          </a:xfrm>
          <a:prstGeom prst="rect">
            <a:avLst/>
          </a:prstGeom>
          <a:noFill/>
          <a:ln w="9525">
            <a:noFill/>
            <a:miter lim="800000"/>
            <a:headEnd/>
            <a:tailEnd/>
          </a:ln>
        </p:spPr>
      </p:pic>
      <p:sp>
        <p:nvSpPr>
          <p:cNvPr id="115715" name="Rectangle 3"/>
          <p:cNvSpPr>
            <a:spLocks noGrp="1" noChangeArrowheads="1"/>
          </p:cNvSpPr>
          <p:nvPr>
            <p:ph type="ctrTitle"/>
          </p:nvPr>
        </p:nvSpPr>
        <p:spPr>
          <a:xfrm>
            <a:off x="685800" y="2130425"/>
            <a:ext cx="7772400" cy="1470025"/>
          </a:xfrm>
        </p:spPr>
        <p:txBody>
          <a:bodyPr/>
          <a:lstStyle>
            <a:lvl1pPr>
              <a:defRPr>
                <a:solidFill>
                  <a:schemeClr val="bg1"/>
                </a:solidFill>
              </a:defRPr>
            </a:lvl1pPr>
          </a:lstStyle>
          <a:p>
            <a:r>
              <a:rPr lang="en-US"/>
              <a:t>Click to edit Master title style</a:t>
            </a:r>
          </a:p>
        </p:txBody>
      </p:sp>
      <p:sp>
        <p:nvSpPr>
          <p:cNvPr id="115716"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08B04ADA-ADFB-466E-BA72-A4B622D1579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3CBA17-314C-4B70-A3CC-91896B35239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AC51C8-7417-41AA-BBB8-8CB7B0C3F99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28600" y="304800"/>
            <a:ext cx="8686800" cy="60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C8E867-27E8-46DC-8E80-346DA38EA74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983981D-6528-4402-AF00-44CD0FCE012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38806A-828D-4DDB-9F03-4AD23BEAEA1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CE78CFA-96F1-415D-A395-F0FED87FF6A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79785A7-BDCD-4FE9-AEF9-FFDACA752C7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D184B35-670F-4587-9D47-DBF2345AABA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3C317A-9260-49F0-B53B-DF73942AD4B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C1A2E4-E716-4B44-B052-CD667F41412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2F"/>
            </a:gs>
            <a:gs pos="50000">
              <a:srgbClr val="000066"/>
            </a:gs>
            <a:gs pos="100000">
              <a:srgbClr val="00002F"/>
            </a:gs>
          </a:gsLst>
          <a:lin ang="5400000" scaled="1"/>
        </a:gradFill>
        <a:effectLst/>
      </p:bgPr>
    </p:bg>
    <p:spTree>
      <p:nvGrpSpPr>
        <p:cNvPr id="1" name=""/>
        <p:cNvGrpSpPr/>
        <p:nvPr/>
      </p:nvGrpSpPr>
      <p:grpSpPr>
        <a:xfrm>
          <a:off x="0" y="0"/>
          <a:ext cx="0" cy="0"/>
          <a:chOff x="0" y="0"/>
          <a:chExt cx="0" cy="0"/>
        </a:xfrm>
      </p:grpSpPr>
      <p:pic>
        <p:nvPicPr>
          <p:cNvPr id="1026" name="Picture 7" descr="APMA Logo"/>
          <p:cNvPicPr>
            <a:picLocks noChangeAspect="1" noChangeArrowheads="1"/>
          </p:cNvPicPr>
          <p:nvPr userDrawn="1"/>
        </p:nvPicPr>
        <p:blipFill>
          <a:blip r:embed="rId14" cstate="print"/>
          <a:srcRect/>
          <a:stretch>
            <a:fillRect/>
          </a:stretch>
        </p:blipFill>
        <p:spPr bwMode="auto">
          <a:xfrm>
            <a:off x="7086600" y="6096000"/>
            <a:ext cx="1600200" cy="608013"/>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4BAC4C3-A60B-4252-8251-3B0C85EB98D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5"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6" r:id="rId12"/>
  </p:sldLayoutIdLst>
  <p:txStyles>
    <p:titleStyle>
      <a:lvl1pPr algn="ctr" rtl="0" eaLnBrk="0" fontAlgn="base" hangingPunct="0">
        <a:spcBef>
          <a:spcPct val="0"/>
        </a:spcBef>
        <a:spcAft>
          <a:spcPct val="0"/>
        </a:spcAft>
        <a:defRPr sz="4400">
          <a:solidFill>
            <a:srgbClr val="FFFF00"/>
          </a:solidFill>
          <a:latin typeface="+mj-lt"/>
          <a:ea typeface="+mj-ea"/>
          <a:cs typeface="+mj-cs"/>
        </a:defRPr>
      </a:lvl1pPr>
      <a:lvl2pPr algn="ctr" rtl="0" eaLnBrk="0" fontAlgn="base" hangingPunct="0">
        <a:spcBef>
          <a:spcPct val="0"/>
        </a:spcBef>
        <a:spcAft>
          <a:spcPct val="0"/>
        </a:spcAft>
        <a:defRPr sz="4400">
          <a:solidFill>
            <a:srgbClr val="FFFF00"/>
          </a:solidFill>
          <a:latin typeface="Arial" charset="0"/>
        </a:defRPr>
      </a:lvl2pPr>
      <a:lvl3pPr algn="ctr" rtl="0" eaLnBrk="0" fontAlgn="base" hangingPunct="0">
        <a:spcBef>
          <a:spcPct val="0"/>
        </a:spcBef>
        <a:spcAft>
          <a:spcPct val="0"/>
        </a:spcAft>
        <a:defRPr sz="4400">
          <a:solidFill>
            <a:srgbClr val="FFFF00"/>
          </a:solidFill>
          <a:latin typeface="Arial" charset="0"/>
        </a:defRPr>
      </a:lvl3pPr>
      <a:lvl4pPr algn="ctr" rtl="0" eaLnBrk="0" fontAlgn="base" hangingPunct="0">
        <a:spcBef>
          <a:spcPct val="0"/>
        </a:spcBef>
        <a:spcAft>
          <a:spcPct val="0"/>
        </a:spcAft>
        <a:defRPr sz="4400">
          <a:solidFill>
            <a:srgbClr val="FFFF00"/>
          </a:solidFill>
          <a:latin typeface="Arial" charset="0"/>
        </a:defRPr>
      </a:lvl4pPr>
      <a:lvl5pPr algn="ctr" rtl="0" eaLnBrk="0" fontAlgn="base" hangingPunct="0">
        <a:spcBef>
          <a:spcPct val="0"/>
        </a:spcBef>
        <a:spcAft>
          <a:spcPct val="0"/>
        </a:spcAft>
        <a:defRPr sz="4400">
          <a:solidFill>
            <a:srgbClr val="FFFF00"/>
          </a:solidFill>
          <a:latin typeface="Arial" charset="0"/>
        </a:defRPr>
      </a:lvl5pPr>
      <a:lvl6pPr marL="457200" algn="ctr" rtl="0" fontAlgn="base">
        <a:spcBef>
          <a:spcPct val="0"/>
        </a:spcBef>
        <a:spcAft>
          <a:spcPct val="0"/>
        </a:spcAft>
        <a:defRPr sz="4400">
          <a:solidFill>
            <a:srgbClr val="FFFF00"/>
          </a:solidFill>
          <a:latin typeface="Arial" charset="0"/>
        </a:defRPr>
      </a:lvl6pPr>
      <a:lvl7pPr marL="914400" algn="ctr" rtl="0" fontAlgn="base">
        <a:spcBef>
          <a:spcPct val="0"/>
        </a:spcBef>
        <a:spcAft>
          <a:spcPct val="0"/>
        </a:spcAft>
        <a:defRPr sz="4400">
          <a:solidFill>
            <a:srgbClr val="FFFF00"/>
          </a:solidFill>
          <a:latin typeface="Arial" charset="0"/>
        </a:defRPr>
      </a:lvl7pPr>
      <a:lvl8pPr marL="1371600" algn="ctr" rtl="0" fontAlgn="base">
        <a:spcBef>
          <a:spcPct val="0"/>
        </a:spcBef>
        <a:spcAft>
          <a:spcPct val="0"/>
        </a:spcAft>
        <a:defRPr sz="4400">
          <a:solidFill>
            <a:srgbClr val="FFFF00"/>
          </a:solidFill>
          <a:latin typeface="Arial" charset="0"/>
        </a:defRPr>
      </a:lvl8pPr>
      <a:lvl9pPr marL="1828800" algn="ctr" rtl="0" fontAlgn="base">
        <a:spcBef>
          <a:spcPct val="0"/>
        </a:spcBef>
        <a:spcAft>
          <a:spcPct val="0"/>
        </a:spcAft>
        <a:defRPr sz="4400">
          <a:solidFill>
            <a:srgbClr val="FFFF00"/>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381000" y="457200"/>
            <a:ext cx="8077200" cy="3352800"/>
          </a:xfrm>
        </p:spPr>
        <p:txBody>
          <a:bodyPr/>
          <a:lstStyle/>
          <a:p>
            <a:pPr eaLnBrk="1" fontAlgn="auto" hangingPunct="1">
              <a:spcAft>
                <a:spcPts val="0"/>
              </a:spcAft>
              <a:defRPr/>
            </a:pPr>
            <a:br>
              <a:rPr lang="en-US" sz="6000" dirty="0"/>
            </a:br>
            <a:br>
              <a:rPr lang="en-US" sz="6000" dirty="0"/>
            </a:br>
            <a:br>
              <a:rPr lang="en-US" sz="6000" dirty="0"/>
            </a:br>
            <a:r>
              <a:rPr lang="en-US" sz="6000" dirty="0"/>
              <a:t>Coding for Wound Care in 2017: Updates and Changes</a:t>
            </a:r>
            <a:br>
              <a:rPr lang="en-US" sz="6000" dirty="0"/>
            </a:br>
            <a:br>
              <a:rPr lang="en-US" sz="6000" dirty="0"/>
            </a:br>
            <a:r>
              <a:rPr lang="en-US" sz="2000" dirty="0"/>
              <a:t>                                                    Lawrence A. </a:t>
            </a:r>
            <a:r>
              <a:rPr lang="en-US" sz="2000" dirty="0" err="1"/>
              <a:t>Santi</a:t>
            </a:r>
            <a:r>
              <a:rPr lang="en-US" sz="2000" dirty="0"/>
              <a:t>, DPM, FASPS</a:t>
            </a:r>
            <a:br>
              <a:rPr lang="en-US" sz="2000" dirty="0"/>
            </a:br>
            <a:r>
              <a:rPr lang="en-US" sz="2000" dirty="0"/>
              <a:t>                                                       Member, APMA Coding Committee</a:t>
            </a:r>
            <a:br>
              <a:rPr lang="en-US" sz="6000" dirty="0">
                <a:solidFill>
                  <a:schemeClr val="tx2">
                    <a:satMod val="200000"/>
                  </a:schemeClr>
                </a:solidFill>
              </a:rPr>
            </a:br>
            <a:endParaRPr lang="en-US" sz="6000" dirty="0">
              <a:solidFill>
                <a:schemeClr val="tx2">
                  <a:satMod val="20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a:t>Codes For Skin Replacement Surgery</a:t>
            </a:r>
          </a:p>
        </p:txBody>
      </p:sp>
      <p:sp>
        <p:nvSpPr>
          <p:cNvPr id="17411" name="Rectangle 3"/>
          <p:cNvSpPr>
            <a:spLocks noGrp="1" noChangeArrowheads="1"/>
          </p:cNvSpPr>
          <p:nvPr>
            <p:ph idx="1"/>
          </p:nvPr>
        </p:nvSpPr>
        <p:spPr/>
        <p:txBody>
          <a:bodyPr/>
          <a:lstStyle/>
          <a:p>
            <a:pPr marL="411163" eaLnBrk="1" hangingPunct="1">
              <a:buFont typeface="Wingdings" pitchFamily="2" charset="2"/>
              <a:buChar char=""/>
            </a:pPr>
            <a:r>
              <a:rPr lang="en-US" sz="3100" dirty="0"/>
              <a:t>CPT 15002 – Surgical Preparation or creation of recipient site by excision of open wounds, burn eschar, or scar (including subcutaneous tissues), or incisional release of scar contracture, trunk, arms, legs; first 100 </a:t>
            </a:r>
            <a:r>
              <a:rPr lang="en-US" sz="2800" dirty="0"/>
              <a:t>cm</a:t>
            </a:r>
            <a:r>
              <a:rPr lang="en-US" sz="2800" b="1" baseline="30000" dirty="0"/>
              <a:t>2 </a:t>
            </a:r>
            <a:r>
              <a:rPr lang="en-US" sz="3100" dirty="0"/>
              <a:t>or 1% of body area of infants and children.</a:t>
            </a:r>
          </a:p>
          <a:p>
            <a:pPr marL="411163" eaLnBrk="1" hangingPunct="1">
              <a:buFont typeface="Wingdings" pitchFamily="2" charset="2"/>
              <a:buChar char=""/>
            </a:pPr>
            <a:r>
              <a:rPr lang="en-US" sz="3100" dirty="0"/>
              <a:t>CPT 15003 – Each additional 100 </a:t>
            </a:r>
            <a:r>
              <a:rPr lang="en-US" sz="2800" dirty="0"/>
              <a:t>cm</a:t>
            </a:r>
            <a:r>
              <a:rPr lang="en-US" sz="2800" b="1" baseline="30000" dirty="0"/>
              <a:t>2 </a:t>
            </a:r>
            <a:r>
              <a:rPr lang="en-US" sz="3100" dirty="0"/>
              <a:t>or each additional 1% of body area of infants and children.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a:t>Codes For Skin Replacement Surgery</a:t>
            </a:r>
          </a:p>
        </p:txBody>
      </p:sp>
      <p:sp>
        <p:nvSpPr>
          <p:cNvPr id="27651" name="Rectangle 3"/>
          <p:cNvSpPr>
            <a:spLocks noGrp="1" noChangeArrowheads="1"/>
          </p:cNvSpPr>
          <p:nvPr>
            <p:ph idx="1"/>
          </p:nvPr>
        </p:nvSpPr>
        <p:spPr/>
        <p:txBody>
          <a:bodyPr>
            <a:normAutofit lnSpcReduction="10000"/>
          </a:bodyPr>
          <a:lstStyle/>
          <a:p>
            <a:pPr marL="411480" eaLnBrk="1" fontAlgn="auto" hangingPunct="1">
              <a:spcAft>
                <a:spcPts val="0"/>
              </a:spcAft>
              <a:buFont typeface="Wingdings"/>
              <a:buChar char=""/>
              <a:defRPr/>
            </a:pPr>
            <a:r>
              <a:rPr lang="en-US" sz="3100" dirty="0"/>
              <a:t>CPT 15004 - Surgical Preparation or creation of recipient site by excision of open wounds, burn eschar, or scar (including subcutaneous tissues), or incisional release of scar contracture, face, scalp, eyelids, neck ears, orbits, genitalia, hands, feet and/or multiple digits; first 100 </a:t>
            </a:r>
            <a:r>
              <a:rPr lang="en-US" sz="2800" dirty="0"/>
              <a:t>cm</a:t>
            </a:r>
            <a:r>
              <a:rPr lang="en-US" sz="2800" b="1" baseline="30000" dirty="0"/>
              <a:t>2</a:t>
            </a:r>
            <a:r>
              <a:rPr lang="en-US" sz="3100" dirty="0"/>
              <a:t> or 1% of body area of infants and children.</a:t>
            </a:r>
          </a:p>
          <a:p>
            <a:pPr marL="411480" eaLnBrk="1" fontAlgn="auto" hangingPunct="1">
              <a:spcAft>
                <a:spcPts val="0"/>
              </a:spcAft>
              <a:buFont typeface="Wingdings"/>
              <a:buChar char=""/>
              <a:defRPr/>
            </a:pPr>
            <a:r>
              <a:rPr lang="en-US" sz="3100" dirty="0"/>
              <a:t>CPT 15005 - Each additional 100 </a:t>
            </a:r>
            <a:r>
              <a:rPr lang="en-US" sz="2800" dirty="0"/>
              <a:t>cm</a:t>
            </a:r>
            <a:r>
              <a:rPr lang="en-US" sz="2800" b="1" baseline="30000" dirty="0"/>
              <a:t>2</a:t>
            </a:r>
            <a:r>
              <a:rPr lang="en-US" sz="3100" dirty="0"/>
              <a:t> or each additional 1% of body area of infants and children.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New Application Codes for 2012</a:t>
            </a:r>
            <a:br>
              <a:rPr lang="en-US" sz="3600" dirty="0"/>
            </a:br>
            <a:r>
              <a:rPr lang="en-US" sz="3600" dirty="0"/>
              <a:t>Codes for Leg</a:t>
            </a:r>
          </a:p>
        </p:txBody>
      </p:sp>
      <p:sp>
        <p:nvSpPr>
          <p:cNvPr id="3" name="Content Placeholder 2"/>
          <p:cNvSpPr>
            <a:spLocks noGrp="1"/>
          </p:cNvSpPr>
          <p:nvPr>
            <p:ph idx="1"/>
          </p:nvPr>
        </p:nvSpPr>
        <p:spPr>
          <a:xfrm>
            <a:off x="457200" y="2362200"/>
            <a:ext cx="8229600" cy="3763963"/>
          </a:xfrm>
        </p:spPr>
        <p:txBody>
          <a:bodyPr/>
          <a:lstStyle/>
          <a:p>
            <a:r>
              <a:rPr lang="en-US" sz="2800" dirty="0">
                <a:solidFill>
                  <a:srgbClr val="FFFF00"/>
                </a:solidFill>
              </a:rPr>
              <a:t>15271</a:t>
            </a:r>
            <a:r>
              <a:rPr lang="en-US" sz="2800" dirty="0"/>
              <a:t>    Application of skin substitute graft to trunk, arms, legs, total wound surface up to 100 sq. cm; first 25 sq. cm or less of wound surface.</a:t>
            </a:r>
          </a:p>
          <a:p>
            <a:endParaRPr lang="en-US" sz="2800" dirty="0">
              <a:solidFill>
                <a:srgbClr val="FFFF00"/>
              </a:solidFill>
            </a:endParaRPr>
          </a:p>
          <a:p>
            <a:r>
              <a:rPr lang="en-US" sz="2800" dirty="0">
                <a:solidFill>
                  <a:srgbClr val="FFFF00"/>
                </a:solidFill>
              </a:rPr>
              <a:t>15272 </a:t>
            </a:r>
            <a:r>
              <a:rPr lang="en-US" sz="2800" dirty="0"/>
              <a:t>   Each additional 25 sq. cm wound surface area, or part thereof.  List separately in addition to code for primary procedure.</a:t>
            </a:r>
          </a:p>
        </p:txBody>
      </p:sp>
    </p:spTree>
    <p:extLst>
      <p:ext uri="{BB962C8B-B14F-4D97-AF65-F5344CB8AC3E}">
        <p14:creationId xmlns:p14="http://schemas.microsoft.com/office/powerpoint/2010/main" val="3319795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New Application Codes for 2012</a:t>
            </a:r>
            <a:br>
              <a:rPr lang="en-US" sz="3600" dirty="0"/>
            </a:br>
            <a:r>
              <a:rPr lang="en-US" sz="3600" dirty="0"/>
              <a:t>Codes for Leg</a:t>
            </a:r>
          </a:p>
        </p:txBody>
      </p:sp>
      <p:sp>
        <p:nvSpPr>
          <p:cNvPr id="3" name="Content Placeholder 2"/>
          <p:cNvSpPr>
            <a:spLocks noGrp="1"/>
          </p:cNvSpPr>
          <p:nvPr>
            <p:ph idx="1"/>
          </p:nvPr>
        </p:nvSpPr>
        <p:spPr/>
        <p:txBody>
          <a:bodyPr/>
          <a:lstStyle/>
          <a:p>
            <a:r>
              <a:rPr lang="en-US" sz="2800" dirty="0">
                <a:solidFill>
                  <a:srgbClr val="FFFF00"/>
                </a:solidFill>
              </a:rPr>
              <a:t>15273    </a:t>
            </a:r>
            <a:r>
              <a:rPr lang="en-US" sz="2800" dirty="0"/>
              <a:t>Application of skin substitute graft to trunk, arms, legs, total wound surface greater than or equal to 100 sq. cm; first 100 sq. cm wound surface area, or 1% of body area of infants and children.</a:t>
            </a:r>
          </a:p>
          <a:p>
            <a:endParaRPr lang="en-US" sz="2800" dirty="0">
              <a:solidFill>
                <a:srgbClr val="FFFF00"/>
              </a:solidFill>
            </a:endParaRPr>
          </a:p>
          <a:p>
            <a:r>
              <a:rPr lang="en-US" sz="2800" dirty="0">
                <a:solidFill>
                  <a:srgbClr val="FFFF00"/>
                </a:solidFill>
              </a:rPr>
              <a:t>15274    </a:t>
            </a:r>
            <a:r>
              <a:rPr lang="en-US" sz="2800" dirty="0"/>
              <a:t>Each additional 100 sq. cm wound surface area, or part thereof, each additional 1% of body area of infants and children, or part thereof.  List separately in addition to code for primary procedure.</a:t>
            </a:r>
            <a:endParaRPr lang="en-US" sz="2800" dirty="0">
              <a:solidFill>
                <a:srgbClr val="FFFF00"/>
              </a:solidFill>
            </a:endParaRPr>
          </a:p>
        </p:txBody>
      </p:sp>
    </p:spTree>
    <p:extLst>
      <p:ext uri="{BB962C8B-B14F-4D97-AF65-F5344CB8AC3E}">
        <p14:creationId xmlns:p14="http://schemas.microsoft.com/office/powerpoint/2010/main" val="3288274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New Application Codes for 2012</a:t>
            </a:r>
            <a:br>
              <a:rPr lang="en-US" sz="3600" dirty="0"/>
            </a:br>
            <a:r>
              <a:rPr lang="en-US" sz="3600" dirty="0"/>
              <a:t>Codes for Feet</a:t>
            </a:r>
          </a:p>
        </p:txBody>
      </p:sp>
      <p:sp>
        <p:nvSpPr>
          <p:cNvPr id="3" name="Content Placeholder 2"/>
          <p:cNvSpPr>
            <a:spLocks noGrp="1"/>
          </p:cNvSpPr>
          <p:nvPr>
            <p:ph idx="1"/>
          </p:nvPr>
        </p:nvSpPr>
        <p:spPr>
          <a:xfrm>
            <a:off x="457200" y="2057400"/>
            <a:ext cx="8229600" cy="4068763"/>
          </a:xfrm>
        </p:spPr>
        <p:txBody>
          <a:bodyPr/>
          <a:lstStyle/>
          <a:p>
            <a:r>
              <a:rPr lang="en-US" sz="2800" dirty="0">
                <a:solidFill>
                  <a:srgbClr val="FFFF00"/>
                </a:solidFill>
              </a:rPr>
              <a:t>15275    </a:t>
            </a:r>
            <a:r>
              <a:rPr lang="en-US" sz="2800" dirty="0"/>
              <a:t>Application of skin substitute graft to face, scalp, feet, etc., total wound surface area  up to 100 sq. cm;  first 25 sq. cm or less.</a:t>
            </a:r>
          </a:p>
          <a:p>
            <a:endParaRPr lang="en-US" sz="2800" dirty="0">
              <a:solidFill>
                <a:srgbClr val="FFFF00"/>
              </a:solidFill>
            </a:endParaRPr>
          </a:p>
          <a:p>
            <a:r>
              <a:rPr lang="en-US" sz="2800" dirty="0">
                <a:solidFill>
                  <a:srgbClr val="FFFF00"/>
                </a:solidFill>
              </a:rPr>
              <a:t>15276    </a:t>
            </a:r>
            <a:r>
              <a:rPr lang="en-US" sz="2800" dirty="0"/>
              <a:t>Each additional 25 sq. cm wound surface area, or part thereof.  List separately in addition to code for primary procedure.</a:t>
            </a:r>
            <a:endParaRPr lang="en-US" sz="2800" dirty="0">
              <a:solidFill>
                <a:srgbClr val="FFFF00"/>
              </a:solidFill>
            </a:endParaRPr>
          </a:p>
        </p:txBody>
      </p:sp>
    </p:spTree>
    <p:extLst>
      <p:ext uri="{BB962C8B-B14F-4D97-AF65-F5344CB8AC3E}">
        <p14:creationId xmlns:p14="http://schemas.microsoft.com/office/powerpoint/2010/main" val="3448748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New Application Codes for 2012</a:t>
            </a:r>
            <a:br>
              <a:rPr lang="en-US" sz="3600" dirty="0"/>
            </a:br>
            <a:r>
              <a:rPr lang="en-US" sz="3600" dirty="0"/>
              <a:t>Codes for Feet</a:t>
            </a:r>
          </a:p>
        </p:txBody>
      </p:sp>
      <p:sp>
        <p:nvSpPr>
          <p:cNvPr id="3" name="Content Placeholder 2"/>
          <p:cNvSpPr>
            <a:spLocks noGrp="1"/>
          </p:cNvSpPr>
          <p:nvPr>
            <p:ph idx="1"/>
          </p:nvPr>
        </p:nvSpPr>
        <p:spPr/>
        <p:txBody>
          <a:bodyPr/>
          <a:lstStyle/>
          <a:p>
            <a:r>
              <a:rPr lang="en-US" sz="2800" dirty="0">
                <a:solidFill>
                  <a:srgbClr val="FFFF00"/>
                </a:solidFill>
              </a:rPr>
              <a:t>15277    </a:t>
            </a:r>
            <a:r>
              <a:rPr lang="en-US" sz="2800" dirty="0"/>
              <a:t>Application of skin substitute graft to face, scalp, feet, etc., total wound surface area greater than or equal to 100 sq. cm; first 100 sq. cm wound surface area, or 1% of body area of infants or children.</a:t>
            </a:r>
          </a:p>
          <a:p>
            <a:endParaRPr lang="en-US" sz="2800" dirty="0">
              <a:solidFill>
                <a:srgbClr val="FFFF00"/>
              </a:solidFill>
            </a:endParaRPr>
          </a:p>
          <a:p>
            <a:r>
              <a:rPr lang="en-US" sz="2800" dirty="0">
                <a:solidFill>
                  <a:srgbClr val="FFFF00"/>
                </a:solidFill>
              </a:rPr>
              <a:t>15278    </a:t>
            </a:r>
            <a:r>
              <a:rPr lang="en-US" sz="2800" dirty="0"/>
              <a:t>Each additional 100 sq. cm wound surface area, or part thereof, each additional 1% body area of infants and children.  List separately in addition to code for </a:t>
            </a:r>
            <a:r>
              <a:rPr lang="en-US" sz="2800"/>
              <a:t>primary procedure.</a:t>
            </a:r>
            <a:endParaRPr lang="en-US" sz="2800" dirty="0">
              <a:solidFill>
                <a:srgbClr val="FFFF00"/>
              </a:solidFill>
            </a:endParaRPr>
          </a:p>
        </p:txBody>
      </p:sp>
    </p:spTree>
    <p:extLst>
      <p:ext uri="{BB962C8B-B14F-4D97-AF65-F5344CB8AC3E}">
        <p14:creationId xmlns:p14="http://schemas.microsoft.com/office/powerpoint/2010/main" val="3722047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52400" y="0"/>
            <a:ext cx="8839200" cy="1143000"/>
          </a:xfrm>
        </p:spPr>
        <p:txBody>
          <a:bodyPr>
            <a:normAutofit/>
          </a:bodyPr>
          <a:lstStyle/>
          <a:p>
            <a:pPr eaLnBrk="1" fontAlgn="auto" hangingPunct="1">
              <a:spcAft>
                <a:spcPts val="0"/>
              </a:spcAft>
              <a:defRPr/>
            </a:pPr>
            <a:r>
              <a:rPr lang="en-US" dirty="0"/>
              <a:t>Skin Replacement Surgery</a:t>
            </a:r>
          </a:p>
        </p:txBody>
      </p:sp>
      <p:sp>
        <p:nvSpPr>
          <p:cNvPr id="20483" name="Rectangle 3"/>
          <p:cNvSpPr>
            <a:spLocks noGrp="1" noChangeArrowheads="1"/>
          </p:cNvSpPr>
          <p:nvPr>
            <p:ph idx="1"/>
          </p:nvPr>
        </p:nvSpPr>
        <p:spPr>
          <a:xfrm>
            <a:off x="457200" y="1295400"/>
            <a:ext cx="8229600" cy="5410200"/>
          </a:xfrm>
        </p:spPr>
        <p:txBody>
          <a:bodyPr/>
          <a:lstStyle/>
          <a:p>
            <a:pPr eaLnBrk="1" hangingPunct="1"/>
            <a:endParaRPr lang="en-US" dirty="0"/>
          </a:p>
          <a:p>
            <a:pPr eaLnBrk="1" hangingPunct="1"/>
            <a:r>
              <a:rPr lang="en-US" dirty="0"/>
              <a:t>Tissue cultured epidermal </a:t>
            </a:r>
            <a:r>
              <a:rPr lang="en-US" dirty="0" err="1"/>
              <a:t>autograft</a:t>
            </a:r>
            <a:endParaRPr lang="en-US" dirty="0"/>
          </a:p>
          <a:p>
            <a:pPr eaLnBrk="1" hangingPunct="1"/>
            <a:r>
              <a:rPr lang="en-US" dirty="0"/>
              <a:t>Cultured autologous skin with only an epidermal layer</a:t>
            </a:r>
          </a:p>
          <a:p>
            <a:pPr eaLnBrk="1" hangingPunct="1"/>
            <a:r>
              <a:rPr lang="en-US" dirty="0"/>
              <a:t>HCPCS – </a:t>
            </a:r>
            <a:r>
              <a:rPr lang="en-US" dirty="0" err="1"/>
              <a:t>Q4100</a:t>
            </a:r>
            <a:r>
              <a:rPr lang="en-US" dirty="0"/>
              <a:t> (NOS)</a:t>
            </a:r>
          </a:p>
          <a:p>
            <a:pPr eaLnBrk="1" hangingPunct="1"/>
            <a:r>
              <a:rPr lang="en-US" dirty="0"/>
              <a:t>e.g., </a:t>
            </a:r>
            <a:r>
              <a:rPr lang="en-US" dirty="0" err="1"/>
              <a:t>CEA</a:t>
            </a:r>
            <a:r>
              <a:rPr lang="en-US" dirty="0"/>
              <a:t>, </a:t>
            </a:r>
            <a:r>
              <a:rPr lang="en-US" dirty="0" err="1"/>
              <a:t>Epicel</a:t>
            </a:r>
            <a:r>
              <a:rPr lang="en-US" dirty="0"/>
              <a:t>, </a:t>
            </a:r>
            <a:r>
              <a:rPr lang="en-US" dirty="0" err="1"/>
              <a:t>EpiDex</a:t>
            </a:r>
            <a:endParaRPr lang="en-US" dirty="0"/>
          </a:p>
          <a:p>
            <a:pPr eaLnBrk="1" hangingPunct="1"/>
            <a:r>
              <a:rPr lang="en-US" dirty="0"/>
              <a:t>Check Medicare LCDs and other insurance policies for cove</a:t>
            </a:r>
            <a:r>
              <a:rPr lang="en-US" sz="2800" dirty="0"/>
              <a:t>rage of burns</a:t>
            </a:r>
          </a:p>
          <a:p>
            <a:pPr marL="0" indent="0" eaLnBrk="1" hangingPunct="1">
              <a:buNone/>
            </a:pPr>
            <a:r>
              <a:rPr lang="en-US" dirty="0"/>
              <a:t> </a:t>
            </a:r>
          </a:p>
          <a:p>
            <a:pPr eaLnBrk="1" hangingPunct="1"/>
            <a:endParaRPr lang="en-US" dirty="0"/>
          </a:p>
          <a:p>
            <a:pPr eaLnBrk="1" hangingPunct="1"/>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8600" y="274638"/>
            <a:ext cx="8763000" cy="1143000"/>
          </a:xfrm>
        </p:spPr>
        <p:txBody>
          <a:bodyPr>
            <a:normAutofit/>
          </a:bodyPr>
          <a:lstStyle/>
          <a:p>
            <a:pPr eaLnBrk="1" fontAlgn="auto" hangingPunct="1">
              <a:spcAft>
                <a:spcPts val="0"/>
              </a:spcAft>
              <a:defRPr/>
            </a:pPr>
            <a:r>
              <a:rPr lang="en-US" dirty="0"/>
              <a:t> Skin Replacement Surgery</a:t>
            </a:r>
          </a:p>
        </p:txBody>
      </p:sp>
      <p:sp>
        <p:nvSpPr>
          <p:cNvPr id="208899" name="Rectangle 3"/>
          <p:cNvSpPr>
            <a:spLocks noGrp="1" noChangeArrowheads="1"/>
          </p:cNvSpPr>
          <p:nvPr>
            <p:ph idx="1"/>
          </p:nvPr>
        </p:nvSpPr>
        <p:spPr>
          <a:xfrm>
            <a:off x="228600" y="1600200"/>
            <a:ext cx="8610600" cy="4648200"/>
          </a:xfrm>
        </p:spPr>
        <p:txBody>
          <a:bodyPr>
            <a:normAutofit/>
          </a:bodyPr>
          <a:lstStyle/>
          <a:p>
            <a:pPr marL="68580" indent="0" eaLnBrk="1" fontAlgn="auto" hangingPunct="1">
              <a:lnSpc>
                <a:spcPct val="90000"/>
              </a:lnSpc>
              <a:spcAft>
                <a:spcPts val="0"/>
              </a:spcAft>
              <a:buNone/>
              <a:defRPr/>
            </a:pPr>
            <a:endParaRPr lang="en-US" sz="2800" dirty="0"/>
          </a:p>
          <a:p>
            <a:pPr marL="411480" eaLnBrk="1" fontAlgn="auto" hangingPunct="1">
              <a:lnSpc>
                <a:spcPct val="90000"/>
              </a:lnSpc>
              <a:spcAft>
                <a:spcPts val="0"/>
              </a:spcAft>
              <a:buFont typeface="Wingdings"/>
              <a:buChar char=""/>
              <a:defRPr/>
            </a:pPr>
            <a:r>
              <a:rPr lang="en-US" sz="2800" dirty="0"/>
              <a:t>Acellular dermal replacement</a:t>
            </a:r>
          </a:p>
          <a:p>
            <a:pPr marL="411480" eaLnBrk="1" fontAlgn="auto" hangingPunct="1">
              <a:lnSpc>
                <a:spcPct val="90000"/>
              </a:lnSpc>
              <a:spcAft>
                <a:spcPts val="0"/>
              </a:spcAft>
              <a:buFont typeface="Wingdings"/>
              <a:buChar char=""/>
              <a:defRPr/>
            </a:pPr>
            <a:r>
              <a:rPr lang="en-US" sz="2800" dirty="0"/>
              <a:t>A tissue-derived or manufactured device that provides immediate, temp. wound closure &amp; that incorporates into the wound and promotes the generation of a neodermis that can support epidermal tissue</a:t>
            </a:r>
          </a:p>
          <a:p>
            <a:pPr marL="411480" eaLnBrk="1" fontAlgn="auto" hangingPunct="1">
              <a:lnSpc>
                <a:spcPct val="90000"/>
              </a:lnSpc>
              <a:spcAft>
                <a:spcPts val="0"/>
              </a:spcAft>
              <a:buFont typeface="Wingdings"/>
              <a:buChar char=""/>
              <a:defRPr/>
            </a:pPr>
            <a:r>
              <a:rPr lang="en-US" sz="2800" dirty="0"/>
              <a:t>Integra Wound (510 K Clearance for wound care) - </a:t>
            </a:r>
            <a:r>
              <a:rPr lang="en-US" sz="2800" dirty="0" err="1"/>
              <a:t>Q4108</a:t>
            </a:r>
            <a:endParaRPr lang="en-US" sz="2800" dirty="0"/>
          </a:p>
          <a:p>
            <a:pPr marL="411480" eaLnBrk="1" fontAlgn="auto" hangingPunct="1">
              <a:lnSpc>
                <a:spcPct val="90000"/>
              </a:lnSpc>
              <a:spcAft>
                <a:spcPts val="0"/>
              </a:spcAft>
              <a:buFont typeface="Wingdings"/>
              <a:buChar char=""/>
              <a:defRPr/>
            </a:pPr>
            <a:r>
              <a:rPr lang="en-US" sz="2800" dirty="0"/>
              <a:t>Check Medicare LCDs and other insurance policies for cove</a:t>
            </a:r>
            <a:r>
              <a:rPr lang="en-US" sz="2400" dirty="0"/>
              <a:t>rage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52400" y="274638"/>
            <a:ext cx="8839200" cy="1143000"/>
          </a:xfrm>
        </p:spPr>
        <p:txBody>
          <a:bodyPr>
            <a:normAutofit/>
          </a:bodyPr>
          <a:lstStyle/>
          <a:p>
            <a:pPr eaLnBrk="1" fontAlgn="auto" hangingPunct="1">
              <a:spcAft>
                <a:spcPts val="0"/>
              </a:spcAft>
              <a:defRPr/>
            </a:pPr>
            <a:r>
              <a:rPr lang="en-US" dirty="0"/>
              <a:t>Skin Replacement Surgery</a:t>
            </a:r>
          </a:p>
        </p:txBody>
      </p:sp>
      <p:sp>
        <p:nvSpPr>
          <p:cNvPr id="22531" name="Rectangle 3"/>
          <p:cNvSpPr>
            <a:spLocks noGrp="1" noChangeArrowheads="1"/>
          </p:cNvSpPr>
          <p:nvPr>
            <p:ph idx="1"/>
          </p:nvPr>
        </p:nvSpPr>
        <p:spPr>
          <a:xfrm>
            <a:off x="457200" y="1447800"/>
            <a:ext cx="8229600" cy="4525963"/>
          </a:xfrm>
        </p:spPr>
        <p:txBody>
          <a:bodyPr/>
          <a:lstStyle/>
          <a:p>
            <a:pPr marL="0" indent="0" eaLnBrk="1" hangingPunct="1">
              <a:buNone/>
            </a:pPr>
            <a:endParaRPr lang="en-US" sz="2800" dirty="0"/>
          </a:p>
          <a:p>
            <a:pPr eaLnBrk="1" hangingPunct="1"/>
            <a:r>
              <a:rPr lang="en-US" sz="2800" dirty="0"/>
              <a:t>Allograft skin</a:t>
            </a:r>
          </a:p>
          <a:p>
            <a:pPr eaLnBrk="1" hangingPunct="1"/>
            <a:r>
              <a:rPr lang="en-US" sz="2800" dirty="0"/>
              <a:t>Cadaveric human skin allograft</a:t>
            </a:r>
          </a:p>
          <a:p>
            <a:pPr eaLnBrk="1" hangingPunct="1"/>
            <a:r>
              <a:rPr lang="en-US" sz="2800" dirty="0"/>
              <a:t>HCPCS - </a:t>
            </a:r>
            <a:r>
              <a:rPr lang="en-US" sz="2800" dirty="0" err="1"/>
              <a:t>Q4111</a:t>
            </a:r>
            <a:endParaRPr lang="en-US" sz="2800" dirty="0"/>
          </a:p>
          <a:p>
            <a:pPr eaLnBrk="1" hangingPunct="1"/>
            <a:r>
              <a:rPr lang="en-US" sz="2800" dirty="0"/>
              <a:t>Homograft-skin from skin banks; Gamma Graft (510- K clearance for wound care)</a:t>
            </a:r>
          </a:p>
          <a:p>
            <a:pPr eaLnBrk="1" hangingPunct="1"/>
            <a:r>
              <a:rPr lang="en-US" sz="2800" dirty="0"/>
              <a:t>Check Medicare LCDs and other insurance policies for cove</a:t>
            </a:r>
            <a:r>
              <a:rPr lang="en-US" sz="2400" dirty="0"/>
              <a:t>rage</a:t>
            </a:r>
          </a:p>
          <a:p>
            <a:pPr eaLnBrk="1" hangingPunct="1"/>
            <a:endParaRPr 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 y="0"/>
            <a:ext cx="8763000" cy="1143000"/>
          </a:xfrm>
        </p:spPr>
        <p:txBody>
          <a:bodyPr>
            <a:normAutofit/>
          </a:bodyPr>
          <a:lstStyle/>
          <a:p>
            <a:pPr eaLnBrk="1" fontAlgn="auto" hangingPunct="1">
              <a:spcAft>
                <a:spcPts val="0"/>
              </a:spcAft>
              <a:defRPr/>
            </a:pPr>
            <a:r>
              <a:rPr lang="en-US" dirty="0"/>
              <a:t> Skin Replacement Surgery</a:t>
            </a:r>
          </a:p>
        </p:txBody>
      </p:sp>
      <p:sp>
        <p:nvSpPr>
          <p:cNvPr id="23555" name="Rectangle 3"/>
          <p:cNvSpPr>
            <a:spLocks noGrp="1" noChangeArrowheads="1"/>
          </p:cNvSpPr>
          <p:nvPr>
            <p:ph idx="1"/>
          </p:nvPr>
        </p:nvSpPr>
        <p:spPr>
          <a:xfrm>
            <a:off x="381000" y="990600"/>
            <a:ext cx="8229600" cy="5715000"/>
          </a:xfrm>
        </p:spPr>
        <p:txBody>
          <a:bodyPr/>
          <a:lstStyle/>
          <a:p>
            <a:pPr marL="0" indent="0" eaLnBrk="1" hangingPunct="1">
              <a:buNone/>
            </a:pPr>
            <a:endParaRPr lang="en-US" sz="2800" dirty="0"/>
          </a:p>
          <a:p>
            <a:pPr eaLnBrk="1" hangingPunct="1"/>
            <a:r>
              <a:rPr lang="en-US" sz="2800" dirty="0"/>
              <a:t>Acellular dermal allograft</a:t>
            </a:r>
          </a:p>
          <a:p>
            <a:pPr eaLnBrk="1" hangingPunct="1"/>
            <a:r>
              <a:rPr lang="en-US" sz="2800" dirty="0" err="1"/>
              <a:t>Decellularized</a:t>
            </a:r>
            <a:r>
              <a:rPr lang="en-US" sz="2800" dirty="0"/>
              <a:t> </a:t>
            </a:r>
            <a:r>
              <a:rPr lang="en-US" sz="2800" dirty="0" err="1"/>
              <a:t>allogeneic</a:t>
            </a:r>
            <a:r>
              <a:rPr lang="en-US" sz="2800" dirty="0"/>
              <a:t> dermis may require immediate concurrent coverage with autologous tissue</a:t>
            </a:r>
          </a:p>
          <a:p>
            <a:pPr eaLnBrk="1" hangingPunct="1"/>
            <a:r>
              <a:rPr lang="en-US" sz="2800" dirty="0"/>
              <a:t>e.g., </a:t>
            </a:r>
            <a:r>
              <a:rPr lang="en-US" sz="2800" dirty="0" err="1"/>
              <a:t>Alloderm</a:t>
            </a:r>
            <a:r>
              <a:rPr lang="en-US" sz="2800" dirty="0"/>
              <a:t>, Graft Jacket (510-K clearance for wound care)</a:t>
            </a:r>
          </a:p>
          <a:p>
            <a:pPr eaLnBrk="1" hangingPunct="1"/>
            <a:r>
              <a:rPr lang="en-US" sz="2800" dirty="0"/>
              <a:t>HCPCS code </a:t>
            </a:r>
            <a:r>
              <a:rPr lang="en-US" sz="2800" dirty="0" err="1"/>
              <a:t>Q4107</a:t>
            </a:r>
            <a:r>
              <a:rPr lang="en-US" sz="2800" dirty="0"/>
              <a:t> (</a:t>
            </a:r>
            <a:r>
              <a:rPr lang="en-US" sz="2800" dirty="0" err="1"/>
              <a:t>Q4113</a:t>
            </a:r>
            <a:r>
              <a:rPr lang="en-US" sz="2800" dirty="0"/>
              <a:t> for Xpress)</a:t>
            </a:r>
          </a:p>
          <a:p>
            <a:pPr eaLnBrk="1" hangingPunct="1"/>
            <a:r>
              <a:rPr lang="en-US" sz="2800" dirty="0"/>
              <a:t>Check Medicare LCDs and other insurance </a:t>
            </a:r>
          </a:p>
          <a:p>
            <a:pPr eaLnBrk="1" hangingPunct="1">
              <a:buNone/>
            </a:pPr>
            <a:r>
              <a:rPr lang="en-US" sz="2800" dirty="0"/>
              <a:t>	policies for coverage</a:t>
            </a:r>
          </a:p>
          <a:p>
            <a:pPr eaLnBrk="1" hangingPunct="1"/>
            <a:endParaRPr lang="en-US" sz="2400" dirty="0"/>
          </a:p>
          <a:p>
            <a:pPr eaLnBrk="1" hangingPunct="1"/>
            <a:endParaRPr lang="en-US" sz="3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838200" y="457200"/>
            <a:ext cx="7772400" cy="914400"/>
          </a:xfrm>
        </p:spPr>
        <p:txBody>
          <a:bodyPr/>
          <a:lstStyle/>
          <a:p>
            <a:pPr eaLnBrk="1" hangingPunct="1"/>
            <a:r>
              <a:rPr lang="en-US" dirty="0"/>
              <a:t>Ulcer &amp; Wound Grading</a:t>
            </a:r>
          </a:p>
        </p:txBody>
      </p:sp>
      <p:sp>
        <p:nvSpPr>
          <p:cNvPr id="7171" name="Content Placeholder 2"/>
          <p:cNvSpPr>
            <a:spLocks noGrp="1"/>
          </p:cNvSpPr>
          <p:nvPr>
            <p:ph idx="4294967295"/>
          </p:nvPr>
        </p:nvSpPr>
        <p:spPr>
          <a:xfrm>
            <a:off x="609600" y="1828800"/>
            <a:ext cx="7772400" cy="4572000"/>
          </a:xfrm>
        </p:spPr>
        <p:txBody>
          <a:bodyPr/>
          <a:lstStyle/>
          <a:p>
            <a:pPr eaLnBrk="1" hangingPunct="1"/>
            <a:r>
              <a:rPr lang="en-US" dirty="0"/>
              <a:t>Wagner – 6 Grades</a:t>
            </a:r>
          </a:p>
          <a:p>
            <a:pPr eaLnBrk="1" hangingPunct="1"/>
            <a:r>
              <a:rPr lang="en-US" dirty="0" err="1"/>
              <a:t>UTSA</a:t>
            </a:r>
            <a:r>
              <a:rPr lang="en-US" dirty="0"/>
              <a:t> – Lesion Depth with both Ischemia &amp; Infection (Stage A-D, Grade 0-III)</a:t>
            </a:r>
          </a:p>
          <a:p>
            <a:pPr eaLnBrk="1" hangingPunct="1"/>
            <a:r>
              <a:rPr lang="en-US" dirty="0"/>
              <a:t>Pressure – 4 +2</a:t>
            </a:r>
          </a:p>
          <a:p>
            <a:pPr eaLnBrk="1" hangingPunct="1"/>
            <a:r>
              <a:rPr lang="en-US" dirty="0"/>
              <a:t>Doesn’t matter which system you use as long as you describe the ulcer adequately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Wound Care Code Modifiers</a:t>
            </a:r>
          </a:p>
        </p:txBody>
      </p:sp>
      <p:sp>
        <p:nvSpPr>
          <p:cNvPr id="3" name="Content Placeholder 2"/>
          <p:cNvSpPr>
            <a:spLocks noGrp="1"/>
          </p:cNvSpPr>
          <p:nvPr>
            <p:ph idx="1"/>
          </p:nvPr>
        </p:nvSpPr>
        <p:spPr>
          <a:xfrm>
            <a:off x="457200" y="1143000"/>
            <a:ext cx="8229600" cy="5029200"/>
          </a:xfrm>
        </p:spPr>
        <p:txBody>
          <a:bodyPr/>
          <a:lstStyle/>
          <a:p>
            <a:r>
              <a:rPr lang="en-US" dirty="0"/>
              <a:t>Check Medicare LCD for specific use for:</a:t>
            </a:r>
          </a:p>
          <a:p>
            <a:pPr lvl="1"/>
            <a:r>
              <a:rPr lang="en-US" dirty="0" err="1"/>
              <a:t>KX</a:t>
            </a:r>
            <a:r>
              <a:rPr lang="en-US" dirty="0"/>
              <a:t> modifier (Skin substitute products and their application procedures for which the skin substitute was handled, applied, and immobilized appropriately and according to manufacturers’ label instructions)</a:t>
            </a:r>
          </a:p>
          <a:p>
            <a:pPr lvl="1"/>
            <a:r>
              <a:rPr lang="en-US" dirty="0" err="1"/>
              <a:t>JC</a:t>
            </a:r>
            <a:r>
              <a:rPr lang="en-US" dirty="0"/>
              <a:t>  (Report skin substitute products used as a skin graft</a:t>
            </a:r>
          </a:p>
          <a:p>
            <a:pPr lvl="1"/>
            <a:r>
              <a:rPr lang="en-US" dirty="0"/>
              <a:t>JD  (Report skin substitute products not used as a skin graft)</a:t>
            </a:r>
          </a:p>
          <a:p>
            <a:pPr lvl="1"/>
            <a:r>
              <a:rPr lang="en-US" dirty="0" err="1"/>
              <a:t>JW</a:t>
            </a:r>
            <a:r>
              <a:rPr lang="en-US" dirty="0"/>
              <a:t>  (Product wasted - discarded)</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a:bodyPr>
          <a:lstStyle/>
          <a:p>
            <a:pPr eaLnBrk="1" fontAlgn="auto" hangingPunct="1">
              <a:spcAft>
                <a:spcPts val="0"/>
              </a:spcAft>
              <a:defRPr/>
            </a:pPr>
            <a:r>
              <a:rPr lang="en-US" dirty="0"/>
              <a:t> Skin Replacement Surgery</a:t>
            </a:r>
          </a:p>
        </p:txBody>
      </p:sp>
      <p:sp>
        <p:nvSpPr>
          <p:cNvPr id="24579" name="Rectangle 3"/>
          <p:cNvSpPr>
            <a:spLocks noGrp="1" noChangeArrowheads="1"/>
          </p:cNvSpPr>
          <p:nvPr>
            <p:ph idx="1"/>
          </p:nvPr>
        </p:nvSpPr>
        <p:spPr>
          <a:xfrm>
            <a:off x="457200" y="1905000"/>
            <a:ext cx="8229600" cy="4221163"/>
          </a:xfrm>
        </p:spPr>
        <p:txBody>
          <a:bodyPr/>
          <a:lstStyle/>
          <a:p>
            <a:pPr marL="0" indent="0" eaLnBrk="1" hangingPunct="1">
              <a:buNone/>
            </a:pPr>
            <a:endParaRPr lang="en-US" dirty="0"/>
          </a:p>
          <a:p>
            <a:pPr eaLnBrk="1" hangingPunct="1"/>
            <a:r>
              <a:rPr lang="en-US" dirty="0"/>
              <a:t>Tissue cultured </a:t>
            </a:r>
            <a:r>
              <a:rPr lang="en-US" dirty="0" err="1"/>
              <a:t>allogeneic</a:t>
            </a:r>
            <a:r>
              <a:rPr lang="en-US" dirty="0"/>
              <a:t> skin substitute with both a dermal and epidermal layer</a:t>
            </a:r>
          </a:p>
          <a:p>
            <a:pPr eaLnBrk="1" hangingPunct="1"/>
            <a:r>
              <a:rPr lang="en-US" dirty="0"/>
              <a:t>e.g., Apligraf (</a:t>
            </a:r>
            <a:r>
              <a:rPr lang="en-US" dirty="0" err="1"/>
              <a:t>Q4101</a:t>
            </a:r>
            <a:r>
              <a:rPr lang="en-US" dirty="0"/>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err="1"/>
              <a:t>Apligraf</a:t>
            </a:r>
            <a:endParaRPr lang="en-US" dirty="0"/>
          </a:p>
        </p:txBody>
      </p:sp>
      <p:sp>
        <p:nvSpPr>
          <p:cNvPr id="34819" name="Rectangle 3"/>
          <p:cNvSpPr>
            <a:spLocks noGrp="1" noChangeArrowheads="1"/>
          </p:cNvSpPr>
          <p:nvPr>
            <p:ph idx="1"/>
          </p:nvPr>
        </p:nvSpPr>
        <p:spPr>
          <a:xfrm>
            <a:off x="457200" y="1600200"/>
            <a:ext cx="8229600" cy="4953000"/>
          </a:xfrm>
        </p:spPr>
        <p:txBody>
          <a:bodyPr>
            <a:normAutofit/>
          </a:bodyPr>
          <a:lstStyle/>
          <a:p>
            <a:pPr marL="68580" indent="0" eaLnBrk="1" fontAlgn="auto" hangingPunct="1">
              <a:spcAft>
                <a:spcPts val="0"/>
              </a:spcAft>
              <a:buNone/>
              <a:defRPr/>
            </a:pPr>
            <a:endParaRPr lang="en-US" sz="3400" dirty="0"/>
          </a:p>
          <a:p>
            <a:pPr marL="411480" eaLnBrk="1" fontAlgn="auto" hangingPunct="1">
              <a:spcAft>
                <a:spcPts val="0"/>
              </a:spcAft>
              <a:buFont typeface="Wingdings" pitchFamily="2" charset="2"/>
              <a:buChar char="§"/>
              <a:defRPr/>
            </a:pPr>
            <a:r>
              <a:rPr lang="en-US" sz="3400" dirty="0"/>
              <a:t>The HCPCS Q4101 supply code for the product can be billed separately </a:t>
            </a:r>
            <a:r>
              <a:rPr lang="en-US" sz="3400" u="sng" dirty="0"/>
              <a:t>x 44 units</a:t>
            </a:r>
          </a:p>
          <a:p>
            <a:pPr marL="411480" eaLnBrk="1" fontAlgn="auto" hangingPunct="1">
              <a:spcAft>
                <a:spcPts val="0"/>
              </a:spcAft>
              <a:buFont typeface="Wingdings" pitchFamily="2" charset="2"/>
              <a:buChar char="§"/>
              <a:defRPr/>
            </a:pPr>
            <a:r>
              <a:rPr lang="en-US" sz="3400" dirty="0"/>
              <a:t>15002-15005 &amp; debridement code (11042) included in payment </a:t>
            </a:r>
          </a:p>
          <a:p>
            <a:pPr marL="411480" eaLnBrk="1" fontAlgn="auto" hangingPunct="1">
              <a:spcAft>
                <a:spcPts val="0"/>
              </a:spcAft>
              <a:buFont typeface="Wingdings"/>
              <a:buChar char=""/>
              <a:defRPr/>
            </a:pPr>
            <a:endParaRPr lang="en-US" sz="3400" dirty="0"/>
          </a:p>
          <a:p>
            <a:pPr marL="411480" eaLnBrk="1" fontAlgn="auto" hangingPunct="1">
              <a:spcAft>
                <a:spcPts val="0"/>
              </a:spcAft>
              <a:buFont typeface="Wingdings"/>
              <a:buChar char=""/>
              <a:defRPr/>
            </a:pPr>
            <a:endParaRPr lang="en-US" sz="3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a:bodyPr>
          <a:lstStyle/>
          <a:p>
            <a:pPr eaLnBrk="1" fontAlgn="auto" hangingPunct="1">
              <a:spcAft>
                <a:spcPts val="0"/>
              </a:spcAft>
              <a:defRPr/>
            </a:pPr>
            <a:r>
              <a:rPr lang="en-US" dirty="0"/>
              <a:t>Skin Replacement Surgery</a:t>
            </a:r>
          </a:p>
        </p:txBody>
      </p:sp>
      <p:sp>
        <p:nvSpPr>
          <p:cNvPr id="26627" name="Rectangle 3"/>
          <p:cNvSpPr>
            <a:spLocks noGrp="1" noChangeArrowheads="1"/>
          </p:cNvSpPr>
          <p:nvPr>
            <p:ph idx="1"/>
          </p:nvPr>
        </p:nvSpPr>
        <p:spPr>
          <a:xfrm>
            <a:off x="457200" y="1981200"/>
            <a:ext cx="8229600" cy="4144963"/>
          </a:xfrm>
        </p:spPr>
        <p:txBody>
          <a:bodyPr/>
          <a:lstStyle/>
          <a:p>
            <a:pPr marL="0" indent="0" eaLnBrk="1" hangingPunct="1">
              <a:buNone/>
            </a:pPr>
            <a:endParaRPr lang="en-US" dirty="0"/>
          </a:p>
          <a:p>
            <a:pPr eaLnBrk="1" hangingPunct="1"/>
            <a:r>
              <a:rPr lang="en-US" dirty="0"/>
              <a:t>Tissue cultured </a:t>
            </a:r>
            <a:r>
              <a:rPr lang="en-US" dirty="0" err="1"/>
              <a:t>allogeneic</a:t>
            </a:r>
            <a:r>
              <a:rPr lang="en-US" dirty="0"/>
              <a:t> dermal substitute</a:t>
            </a:r>
          </a:p>
          <a:p>
            <a:pPr eaLnBrk="1" hangingPunct="1"/>
            <a:r>
              <a:rPr lang="en-US" dirty="0"/>
              <a:t>Cultured </a:t>
            </a:r>
            <a:r>
              <a:rPr lang="en-US" dirty="0" err="1"/>
              <a:t>allogeneic</a:t>
            </a:r>
            <a:r>
              <a:rPr lang="en-US" dirty="0"/>
              <a:t> neonatal fibroblasts</a:t>
            </a:r>
          </a:p>
          <a:p>
            <a:pPr eaLnBrk="1" hangingPunct="1"/>
            <a:r>
              <a:rPr lang="en-US" dirty="0"/>
              <a:t>e.g., Dermagraft (</a:t>
            </a:r>
            <a:r>
              <a:rPr lang="en-US" dirty="0" err="1"/>
              <a:t>Q4106</a:t>
            </a:r>
            <a:r>
              <a:rPr lang="en-US" dirty="0"/>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a:bodyPr>
          <a:lstStyle/>
          <a:p>
            <a:pPr eaLnBrk="1" fontAlgn="auto" hangingPunct="1">
              <a:spcAft>
                <a:spcPts val="0"/>
              </a:spcAft>
              <a:defRPr/>
            </a:pPr>
            <a:r>
              <a:rPr lang="en-US" dirty="0" err="1"/>
              <a:t>Dermagraft</a:t>
            </a:r>
            <a:endParaRPr lang="en-US" dirty="0"/>
          </a:p>
        </p:txBody>
      </p:sp>
      <p:sp>
        <p:nvSpPr>
          <p:cNvPr id="27651" name="Rectangle 3"/>
          <p:cNvSpPr>
            <a:spLocks noGrp="1" noChangeArrowheads="1"/>
          </p:cNvSpPr>
          <p:nvPr>
            <p:ph idx="1"/>
          </p:nvPr>
        </p:nvSpPr>
        <p:spPr>
          <a:xfrm>
            <a:off x="457200" y="1905000"/>
            <a:ext cx="8229600" cy="4648200"/>
          </a:xfrm>
        </p:spPr>
        <p:txBody>
          <a:bodyPr/>
          <a:lstStyle/>
          <a:p>
            <a:pPr marL="0" indent="0" eaLnBrk="1" hangingPunct="1">
              <a:spcBef>
                <a:spcPct val="0"/>
              </a:spcBef>
              <a:buNone/>
            </a:pPr>
            <a:endParaRPr lang="en-US" dirty="0"/>
          </a:p>
          <a:p>
            <a:pPr eaLnBrk="1" hangingPunct="1">
              <a:spcBef>
                <a:spcPct val="0"/>
              </a:spcBef>
            </a:pPr>
            <a:r>
              <a:rPr lang="en-US" dirty="0"/>
              <a:t>CPT 15002 (leg) &amp; 15004 (foot/ankle) can be used for “surgical preparation of recipient site”</a:t>
            </a:r>
          </a:p>
          <a:p>
            <a:pPr eaLnBrk="1" hangingPunct="1">
              <a:spcBef>
                <a:spcPct val="0"/>
              </a:spcBef>
            </a:pPr>
            <a:r>
              <a:rPr lang="en-US" dirty="0"/>
              <a:t>HCPCS code </a:t>
            </a:r>
            <a:r>
              <a:rPr lang="en-US" dirty="0" err="1"/>
              <a:t>Q4106</a:t>
            </a:r>
            <a:r>
              <a:rPr lang="en-US" dirty="0"/>
              <a:t> for the product can be billed separately </a:t>
            </a:r>
            <a:r>
              <a:rPr lang="en-US" u="sng" dirty="0"/>
              <a:t>x 37.5 units</a:t>
            </a:r>
            <a:endParaRPr lang="en-US" dirty="0"/>
          </a:p>
          <a:p>
            <a:pPr eaLnBrk="1" hangingPunct="1"/>
            <a:endParaRPr lang="en-US" dirty="0"/>
          </a:p>
          <a:p>
            <a:pPr eaLnBrk="1" hangingPunct="1"/>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52400" y="0"/>
            <a:ext cx="8839200" cy="990600"/>
          </a:xfrm>
        </p:spPr>
        <p:txBody>
          <a:bodyPr>
            <a:normAutofit/>
          </a:bodyPr>
          <a:lstStyle/>
          <a:p>
            <a:pPr eaLnBrk="1" fontAlgn="auto" hangingPunct="1">
              <a:spcAft>
                <a:spcPts val="0"/>
              </a:spcAft>
              <a:defRPr/>
            </a:pPr>
            <a:r>
              <a:rPr lang="en-US" dirty="0"/>
              <a:t> Skin Replacement Surgery</a:t>
            </a:r>
          </a:p>
        </p:txBody>
      </p:sp>
      <p:sp>
        <p:nvSpPr>
          <p:cNvPr id="28675" name="Rectangle 3"/>
          <p:cNvSpPr>
            <a:spLocks noGrp="1" noChangeArrowheads="1"/>
          </p:cNvSpPr>
          <p:nvPr>
            <p:ph idx="1"/>
          </p:nvPr>
        </p:nvSpPr>
        <p:spPr>
          <a:xfrm>
            <a:off x="457200" y="1295400"/>
            <a:ext cx="8229600" cy="5105400"/>
          </a:xfrm>
        </p:spPr>
        <p:txBody>
          <a:bodyPr/>
          <a:lstStyle/>
          <a:p>
            <a:pPr marL="0" indent="0" eaLnBrk="1" hangingPunct="1">
              <a:buNone/>
            </a:pPr>
            <a:endParaRPr lang="en-US" dirty="0"/>
          </a:p>
          <a:p>
            <a:pPr eaLnBrk="1" hangingPunct="1"/>
            <a:r>
              <a:rPr lang="en-US" dirty="0" err="1"/>
              <a:t>Xenogeneic</a:t>
            </a:r>
            <a:r>
              <a:rPr lang="en-US" dirty="0"/>
              <a:t> dermis - nonhuman dermis for temporary wound closure</a:t>
            </a:r>
          </a:p>
          <a:p>
            <a:pPr eaLnBrk="1" hangingPunct="1"/>
            <a:r>
              <a:rPr lang="en-US" dirty="0"/>
              <a:t>e.g., </a:t>
            </a:r>
            <a:r>
              <a:rPr lang="en-US" dirty="0" err="1"/>
              <a:t>EZ</a:t>
            </a:r>
            <a:r>
              <a:rPr lang="en-US" dirty="0"/>
              <a:t> </a:t>
            </a:r>
            <a:r>
              <a:rPr lang="en-US" dirty="0" err="1"/>
              <a:t>Derm</a:t>
            </a:r>
            <a:r>
              <a:rPr lang="en-US" dirty="0"/>
              <a:t>, </a:t>
            </a:r>
            <a:r>
              <a:rPr lang="en-US" dirty="0" err="1"/>
              <a:t>Mediskin</a:t>
            </a:r>
            <a:r>
              <a:rPr lang="en-US" dirty="0"/>
              <a:t> (510-K approval for wound care) </a:t>
            </a:r>
            <a:r>
              <a:rPr lang="en-US" dirty="0" err="1"/>
              <a:t>Q4100</a:t>
            </a:r>
            <a:r>
              <a:rPr lang="en-US" dirty="0"/>
              <a:t> (not otherwise specified code)</a:t>
            </a:r>
          </a:p>
          <a:p>
            <a:pPr eaLnBrk="1" hangingPunct="1"/>
            <a:r>
              <a:rPr lang="en-US" dirty="0"/>
              <a:t>Check Medicare LCDs and other insurance policies for cove</a:t>
            </a:r>
            <a:r>
              <a:rPr lang="en-US" sz="2800" dirty="0"/>
              <a:t>rage</a:t>
            </a:r>
          </a:p>
          <a:p>
            <a:pPr eaLnBrk="1" hangingPunct="1"/>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a:bodyPr>
          <a:lstStyle/>
          <a:p>
            <a:pPr eaLnBrk="1" fontAlgn="auto" hangingPunct="1">
              <a:spcAft>
                <a:spcPts val="0"/>
              </a:spcAft>
              <a:defRPr/>
            </a:pPr>
            <a:r>
              <a:rPr lang="en-US" dirty="0"/>
              <a:t>Skin Replacement Surgery</a:t>
            </a:r>
          </a:p>
        </p:txBody>
      </p:sp>
      <p:sp>
        <p:nvSpPr>
          <p:cNvPr id="29699" name="Rectangle 3"/>
          <p:cNvSpPr>
            <a:spLocks noGrp="1" noChangeArrowheads="1"/>
          </p:cNvSpPr>
          <p:nvPr>
            <p:ph idx="1"/>
          </p:nvPr>
        </p:nvSpPr>
        <p:spPr>
          <a:xfrm>
            <a:off x="457200" y="1600200"/>
            <a:ext cx="8229600" cy="4953000"/>
          </a:xfrm>
        </p:spPr>
        <p:txBody>
          <a:bodyPr/>
          <a:lstStyle/>
          <a:p>
            <a:pPr marL="0" indent="0" eaLnBrk="1" hangingPunct="1">
              <a:buNone/>
            </a:pPr>
            <a:endParaRPr lang="en-US" dirty="0"/>
          </a:p>
          <a:p>
            <a:pPr eaLnBrk="1" hangingPunct="1"/>
            <a:r>
              <a:rPr lang="en-US" dirty="0"/>
              <a:t>Acellular </a:t>
            </a:r>
            <a:r>
              <a:rPr lang="en-US" dirty="0" err="1"/>
              <a:t>xenogeneic</a:t>
            </a:r>
            <a:r>
              <a:rPr lang="en-US" dirty="0"/>
              <a:t> implant – de-</a:t>
            </a:r>
            <a:r>
              <a:rPr lang="en-US" dirty="0" err="1"/>
              <a:t>cellularized</a:t>
            </a:r>
            <a:r>
              <a:rPr lang="en-US" dirty="0"/>
              <a:t> nonhuman connective tissue</a:t>
            </a:r>
          </a:p>
          <a:p>
            <a:pPr eaLnBrk="1" hangingPunct="1"/>
            <a:r>
              <a:rPr lang="en-US" dirty="0"/>
              <a:t>Oasis, </a:t>
            </a:r>
            <a:r>
              <a:rPr lang="en-US" dirty="0" err="1"/>
              <a:t>Surgisis</a:t>
            </a:r>
            <a:r>
              <a:rPr lang="en-US" dirty="0"/>
              <a:t>, </a:t>
            </a:r>
            <a:r>
              <a:rPr lang="en-US" dirty="0" err="1"/>
              <a:t>PriMatrix</a:t>
            </a:r>
            <a:r>
              <a:rPr lang="en-US" dirty="0"/>
              <a:t>, </a:t>
            </a:r>
            <a:r>
              <a:rPr lang="en-US" dirty="0" err="1"/>
              <a:t>MatriStem</a:t>
            </a:r>
            <a:r>
              <a:rPr lang="en-US" dirty="0"/>
              <a:t> (510 K approval for wound care)</a:t>
            </a:r>
          </a:p>
          <a:p>
            <a:pPr eaLnBrk="1" hangingPunct="1"/>
            <a:r>
              <a:rPr lang="en-US" dirty="0"/>
              <a:t>Check Medicare LCDs and other insurance policies for cove</a:t>
            </a:r>
            <a:r>
              <a:rPr lang="en-US" sz="2800" dirty="0"/>
              <a:t>rage</a:t>
            </a:r>
          </a:p>
          <a:p>
            <a:pPr eaLnBrk="1" hangingPunct="1"/>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dirty="0"/>
              <a:t>Oasis, </a:t>
            </a:r>
            <a:r>
              <a:rPr lang="en-US" dirty="0" err="1"/>
              <a:t>PriMatrix</a:t>
            </a:r>
            <a:r>
              <a:rPr lang="en-US" dirty="0"/>
              <a:t>, </a:t>
            </a:r>
            <a:r>
              <a:rPr lang="en-US" dirty="0" err="1"/>
              <a:t>Surgisis</a:t>
            </a:r>
            <a:r>
              <a:rPr lang="en-US" dirty="0"/>
              <a:t>, and </a:t>
            </a:r>
            <a:r>
              <a:rPr lang="en-US" dirty="0" err="1"/>
              <a:t>MatriStem</a:t>
            </a:r>
            <a:endParaRPr lang="en-US" dirty="0"/>
          </a:p>
        </p:txBody>
      </p:sp>
      <p:sp>
        <p:nvSpPr>
          <p:cNvPr id="185347" name="Rectangle 3"/>
          <p:cNvSpPr>
            <a:spLocks noGrp="1" noChangeArrowheads="1"/>
          </p:cNvSpPr>
          <p:nvPr>
            <p:ph idx="1"/>
          </p:nvPr>
        </p:nvSpPr>
        <p:spPr/>
        <p:txBody>
          <a:bodyPr>
            <a:normAutofit/>
          </a:bodyPr>
          <a:lstStyle/>
          <a:p>
            <a:pPr marL="68580" indent="0" eaLnBrk="1" fontAlgn="auto" hangingPunct="1">
              <a:spcAft>
                <a:spcPts val="0"/>
              </a:spcAft>
              <a:buNone/>
              <a:defRPr/>
            </a:pPr>
            <a:endParaRPr lang="en-US" dirty="0"/>
          </a:p>
          <a:p>
            <a:pPr marL="411480" eaLnBrk="1" fontAlgn="auto" hangingPunct="1">
              <a:spcAft>
                <a:spcPts val="0"/>
              </a:spcAft>
              <a:buFont typeface="Wingdings" pitchFamily="2" charset="2"/>
              <a:buChar char="§"/>
              <a:defRPr/>
            </a:pPr>
            <a:r>
              <a:rPr lang="en-US" dirty="0"/>
              <a:t>DO NOT USE MODIFIER – 58</a:t>
            </a:r>
          </a:p>
          <a:p>
            <a:pPr marL="411480" eaLnBrk="1" fontAlgn="auto" hangingPunct="1">
              <a:spcAft>
                <a:spcPts val="0"/>
              </a:spcAft>
              <a:buFont typeface="Wingdings" pitchFamily="2" charset="2"/>
              <a:buChar char="§"/>
              <a:defRPr/>
            </a:pPr>
            <a:r>
              <a:rPr lang="en-US" dirty="0"/>
              <a:t>HCPCS code for Oasis is Q4102</a:t>
            </a:r>
          </a:p>
          <a:p>
            <a:pPr marL="411480" eaLnBrk="1" fontAlgn="auto" hangingPunct="1">
              <a:spcAft>
                <a:spcPts val="0"/>
              </a:spcAft>
              <a:buFont typeface="Wingdings" pitchFamily="2" charset="2"/>
              <a:buChar char="§"/>
              <a:defRPr/>
            </a:pPr>
            <a:r>
              <a:rPr lang="en-US" dirty="0"/>
              <a:t>HCPCS code for PriMatrix is </a:t>
            </a:r>
            <a:r>
              <a:rPr lang="en-US" dirty="0" err="1"/>
              <a:t>Q4110</a:t>
            </a:r>
            <a:endParaRPr lang="en-US" dirty="0"/>
          </a:p>
          <a:p>
            <a:pPr marL="411480" eaLnBrk="1" fontAlgn="auto" hangingPunct="1">
              <a:spcAft>
                <a:spcPts val="0"/>
              </a:spcAft>
              <a:buFont typeface="Wingdings" pitchFamily="2" charset="2"/>
              <a:buChar char="§"/>
              <a:defRPr/>
            </a:pPr>
            <a:r>
              <a:rPr lang="en-US" dirty="0"/>
              <a:t>HCPCS code for </a:t>
            </a:r>
            <a:r>
              <a:rPr lang="en-US" dirty="0" err="1"/>
              <a:t>Surgisis</a:t>
            </a:r>
            <a:r>
              <a:rPr lang="en-US" dirty="0"/>
              <a:t> &amp; </a:t>
            </a:r>
            <a:r>
              <a:rPr lang="en-US" dirty="0" err="1"/>
              <a:t>MatriStem</a:t>
            </a:r>
            <a:r>
              <a:rPr lang="en-US" dirty="0"/>
              <a:t> is </a:t>
            </a:r>
            <a:r>
              <a:rPr lang="en-US" dirty="0" err="1"/>
              <a:t>Q4100</a:t>
            </a:r>
            <a:r>
              <a:rPr lang="en-US" dirty="0"/>
              <a:t> (not otherwise specified code)</a:t>
            </a:r>
          </a:p>
          <a:p>
            <a:pPr marL="411480" eaLnBrk="1" fontAlgn="auto" hangingPunct="1">
              <a:spcAft>
                <a:spcPts val="0"/>
              </a:spcAft>
              <a:buFont typeface="Wingdings" pitchFamily="2" charset="2"/>
              <a:buChar char="§"/>
              <a:defRPr/>
            </a:pPr>
            <a:r>
              <a:rPr lang="en-US" dirty="0"/>
              <a:t>CPT </a:t>
            </a:r>
            <a:r>
              <a:rPr lang="en-US" dirty="0" err="1"/>
              <a:t>1500x</a:t>
            </a:r>
            <a:r>
              <a:rPr lang="en-US" dirty="0"/>
              <a:t> &amp; Debridement codes (11042) included</a:t>
            </a:r>
          </a:p>
          <a:p>
            <a:pPr marL="411480" eaLnBrk="1" fontAlgn="auto" hangingPunct="1">
              <a:spcAft>
                <a:spcPts val="0"/>
              </a:spcAft>
              <a:buFont typeface="Wingdings"/>
              <a:buChar char=""/>
              <a:defRPr/>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4638"/>
            <a:ext cx="8229600" cy="1020762"/>
          </a:xfrm>
        </p:spPr>
        <p:txBody>
          <a:bodyPr>
            <a:normAutofit fontScale="90000"/>
          </a:bodyPr>
          <a:lstStyle/>
          <a:p>
            <a:pPr eaLnBrk="1" fontAlgn="auto" hangingPunct="1">
              <a:spcAft>
                <a:spcPts val="0"/>
              </a:spcAft>
              <a:defRPr/>
            </a:pPr>
            <a:r>
              <a:rPr lang="en-US" dirty="0"/>
              <a:t>Codes For Skin Replacement Surgery</a:t>
            </a:r>
          </a:p>
        </p:txBody>
      </p:sp>
      <p:sp>
        <p:nvSpPr>
          <p:cNvPr id="217091" name="Rectangle 3"/>
          <p:cNvSpPr>
            <a:spLocks noGrp="1" noChangeArrowheads="1"/>
          </p:cNvSpPr>
          <p:nvPr>
            <p:ph idx="1"/>
          </p:nvPr>
        </p:nvSpPr>
        <p:spPr>
          <a:xfrm>
            <a:off x="457200" y="1447800"/>
            <a:ext cx="8229600" cy="4678363"/>
          </a:xfrm>
        </p:spPr>
        <p:txBody>
          <a:bodyPr>
            <a:normAutofit fontScale="25000" lnSpcReduction="20000"/>
          </a:bodyPr>
          <a:lstStyle/>
          <a:p>
            <a:pPr marL="411480" eaLnBrk="1" fontAlgn="auto" hangingPunct="1">
              <a:lnSpc>
                <a:spcPct val="90000"/>
              </a:lnSpc>
              <a:spcAft>
                <a:spcPts val="0"/>
              </a:spcAft>
              <a:buFont typeface="Wingdings"/>
              <a:buChar char=""/>
              <a:defRPr/>
            </a:pPr>
            <a:r>
              <a:rPr lang="en-US" sz="12400" dirty="0"/>
              <a:t>“These codes are not intended to be </a:t>
            </a:r>
          </a:p>
          <a:p>
            <a:pPr marL="411480" eaLnBrk="1" fontAlgn="auto" hangingPunct="1">
              <a:lnSpc>
                <a:spcPct val="90000"/>
              </a:lnSpc>
              <a:spcAft>
                <a:spcPts val="0"/>
              </a:spcAft>
              <a:buFontTx/>
              <a:buNone/>
              <a:defRPr/>
            </a:pPr>
            <a:r>
              <a:rPr lang="en-US" sz="12400" dirty="0"/>
              <a:t>    reported for simple graft application alone</a:t>
            </a:r>
          </a:p>
          <a:p>
            <a:pPr marL="411480" eaLnBrk="1" fontAlgn="auto" hangingPunct="1">
              <a:lnSpc>
                <a:spcPct val="90000"/>
              </a:lnSpc>
              <a:spcAft>
                <a:spcPts val="0"/>
              </a:spcAft>
              <a:buFontTx/>
              <a:buNone/>
              <a:defRPr/>
            </a:pPr>
            <a:r>
              <a:rPr lang="en-US" sz="12400" dirty="0"/>
              <a:t>    or application stabilized with dressings </a:t>
            </a:r>
          </a:p>
          <a:p>
            <a:pPr marL="411480" eaLnBrk="1" fontAlgn="auto" hangingPunct="1">
              <a:lnSpc>
                <a:spcPct val="90000"/>
              </a:lnSpc>
              <a:spcAft>
                <a:spcPts val="0"/>
              </a:spcAft>
              <a:buFontTx/>
              <a:buNone/>
              <a:defRPr/>
            </a:pPr>
            <a:r>
              <a:rPr lang="en-US" sz="12400" dirty="0"/>
              <a:t>    (e.g., by simple gauze wrap). ” </a:t>
            </a:r>
          </a:p>
          <a:p>
            <a:pPr marL="411480" eaLnBrk="1" fontAlgn="auto" hangingPunct="1">
              <a:lnSpc>
                <a:spcPct val="90000"/>
              </a:lnSpc>
              <a:spcAft>
                <a:spcPts val="0"/>
              </a:spcAft>
              <a:buFontTx/>
              <a:buNone/>
              <a:defRPr/>
            </a:pPr>
            <a:r>
              <a:rPr lang="en-US" sz="12400" dirty="0"/>
              <a:t> </a:t>
            </a:r>
          </a:p>
          <a:p>
            <a:pPr marL="411480" eaLnBrk="1" fontAlgn="auto" hangingPunct="1">
              <a:lnSpc>
                <a:spcPct val="90000"/>
              </a:lnSpc>
              <a:spcAft>
                <a:spcPts val="0"/>
              </a:spcAft>
              <a:buFont typeface="Wingdings"/>
              <a:buChar char=""/>
              <a:defRPr/>
            </a:pPr>
            <a:r>
              <a:rPr lang="en-US" sz="12400" dirty="0"/>
              <a:t>“The Skin substitute/graft is </a:t>
            </a:r>
            <a:r>
              <a:rPr lang="en-US" sz="12400" i="1" u="sng" dirty="0"/>
              <a:t>anchored using</a:t>
            </a:r>
          </a:p>
          <a:p>
            <a:pPr marL="411480" eaLnBrk="1" fontAlgn="auto" hangingPunct="1">
              <a:lnSpc>
                <a:spcPct val="90000"/>
              </a:lnSpc>
              <a:spcAft>
                <a:spcPts val="0"/>
              </a:spcAft>
              <a:buFontTx/>
              <a:buNone/>
              <a:defRPr/>
            </a:pPr>
            <a:r>
              <a:rPr lang="en-US" sz="12400" i="1" dirty="0"/>
              <a:t>    </a:t>
            </a:r>
            <a:r>
              <a:rPr lang="en-US" sz="12400" i="1" u="sng" dirty="0"/>
              <a:t>the surgeon’s choice of fixation</a:t>
            </a:r>
            <a:r>
              <a:rPr lang="en-US" sz="12400" dirty="0"/>
              <a:t>. When </a:t>
            </a:r>
          </a:p>
          <a:p>
            <a:pPr marL="411480" eaLnBrk="1" fontAlgn="auto" hangingPunct="1">
              <a:lnSpc>
                <a:spcPct val="90000"/>
              </a:lnSpc>
              <a:spcAft>
                <a:spcPts val="0"/>
              </a:spcAft>
              <a:buFontTx/>
              <a:buNone/>
              <a:defRPr/>
            </a:pPr>
            <a:r>
              <a:rPr lang="en-US" sz="12400" dirty="0"/>
              <a:t>    services are performed in the office, the</a:t>
            </a:r>
          </a:p>
          <a:p>
            <a:pPr marL="411480" eaLnBrk="1" fontAlgn="auto" hangingPunct="1">
              <a:lnSpc>
                <a:spcPct val="90000"/>
              </a:lnSpc>
              <a:spcAft>
                <a:spcPts val="0"/>
              </a:spcAft>
              <a:buFontTx/>
              <a:buNone/>
              <a:defRPr/>
            </a:pPr>
            <a:r>
              <a:rPr lang="en-US" sz="12400" dirty="0"/>
              <a:t>    supply of the skin substitute/graft should </a:t>
            </a:r>
          </a:p>
          <a:p>
            <a:pPr marL="411480" eaLnBrk="1" fontAlgn="auto" hangingPunct="1">
              <a:lnSpc>
                <a:spcPct val="90000"/>
              </a:lnSpc>
              <a:spcAft>
                <a:spcPts val="0"/>
              </a:spcAft>
              <a:buFontTx/>
              <a:buNone/>
              <a:defRPr/>
            </a:pPr>
            <a:r>
              <a:rPr lang="en-US" sz="12400" dirty="0"/>
              <a:t>    be reported separately. Routine dressing    </a:t>
            </a:r>
          </a:p>
          <a:p>
            <a:pPr marL="411480" eaLnBrk="1" fontAlgn="auto" hangingPunct="1">
              <a:lnSpc>
                <a:spcPct val="90000"/>
              </a:lnSpc>
              <a:spcAft>
                <a:spcPts val="0"/>
              </a:spcAft>
              <a:buFontTx/>
              <a:buNone/>
              <a:defRPr/>
            </a:pPr>
            <a:r>
              <a:rPr lang="en-US" sz="12400" dirty="0"/>
              <a:t>    supplies are not reported separately.”</a:t>
            </a:r>
          </a:p>
          <a:p>
            <a:pPr marL="411480" eaLnBrk="1" fontAlgn="auto" hangingPunct="1">
              <a:lnSpc>
                <a:spcPct val="90000"/>
              </a:lnSpc>
              <a:spcAft>
                <a:spcPts val="0"/>
              </a:spcAft>
              <a:buFont typeface="Wingdings"/>
              <a:buChar char=""/>
              <a:defRPr/>
            </a:pPr>
            <a:endParaRPr lang="en-US" sz="3100" dirty="0"/>
          </a:p>
          <a:p>
            <a:pPr marL="411480" eaLnBrk="1" fontAlgn="auto" hangingPunct="1">
              <a:lnSpc>
                <a:spcPct val="90000"/>
              </a:lnSpc>
              <a:spcAft>
                <a:spcPts val="0"/>
              </a:spcAft>
              <a:buFontTx/>
              <a:buNone/>
              <a:defRPr/>
            </a:pPr>
            <a:r>
              <a:rPr lang="en-US" sz="3100" dirty="0"/>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p:txBody>
          <a:bodyPr>
            <a:normAutofit fontScale="90000"/>
          </a:bodyPr>
          <a:lstStyle/>
          <a:p>
            <a:pPr eaLnBrk="1" fontAlgn="auto" hangingPunct="1">
              <a:spcAft>
                <a:spcPts val="0"/>
              </a:spcAft>
              <a:defRPr/>
            </a:pPr>
            <a:r>
              <a:rPr lang="en-US" sz="4600" dirty="0"/>
              <a:t>Reimbursement for Advanced Wound Care Modalities</a:t>
            </a:r>
          </a:p>
        </p:txBody>
      </p:sp>
      <p:sp>
        <p:nvSpPr>
          <p:cNvPr id="33795" name="Rectangle 3"/>
          <p:cNvSpPr>
            <a:spLocks noGrp="1" noChangeArrowheads="1"/>
          </p:cNvSpPr>
          <p:nvPr>
            <p:ph idx="1"/>
          </p:nvPr>
        </p:nvSpPr>
        <p:spPr/>
        <p:txBody>
          <a:bodyPr/>
          <a:lstStyle/>
          <a:p>
            <a:pPr eaLnBrk="1" hangingPunct="1"/>
            <a:endParaRPr lang="en-US"/>
          </a:p>
          <a:p>
            <a:pPr eaLnBrk="1" hangingPunct="1"/>
            <a:endParaRPr lang="en-US"/>
          </a:p>
          <a:p>
            <a:pPr eaLnBrk="1" hangingPunct="1"/>
            <a:r>
              <a:rPr lang="en-US"/>
              <a:t>FDA approval (PMA vs. 510 K)?</a:t>
            </a:r>
          </a:p>
          <a:p>
            <a:pPr lvl="1" eaLnBrk="1" hangingPunct="1"/>
            <a:r>
              <a:rPr lang="en-US"/>
              <a:t>Premarket approval vs. premarket notification of a “new” device.</a:t>
            </a:r>
          </a:p>
          <a:p>
            <a:pPr eaLnBrk="1" hangingPunct="1"/>
            <a:endParaRPr lang="en-US"/>
          </a:p>
          <a:p>
            <a:pPr eaLnBrk="1" hangingPunct="1"/>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228600"/>
            <a:ext cx="9144000" cy="1143000"/>
          </a:xfrm>
        </p:spPr>
        <p:txBody>
          <a:bodyPr/>
          <a:lstStyle/>
          <a:p>
            <a:pPr eaLnBrk="1" hangingPunct="1"/>
            <a:r>
              <a:rPr lang="en-US"/>
              <a:t>Pressure Ulcer Grading System</a:t>
            </a:r>
          </a:p>
        </p:txBody>
      </p:sp>
      <p:sp>
        <p:nvSpPr>
          <p:cNvPr id="8195" name="Content Placeholder 2"/>
          <p:cNvSpPr>
            <a:spLocks noGrp="1"/>
          </p:cNvSpPr>
          <p:nvPr>
            <p:ph idx="1"/>
          </p:nvPr>
        </p:nvSpPr>
        <p:spPr>
          <a:xfrm>
            <a:off x="457200" y="1295400"/>
            <a:ext cx="8229600" cy="4525963"/>
          </a:xfrm>
        </p:spPr>
        <p:txBody>
          <a:bodyPr/>
          <a:lstStyle/>
          <a:p>
            <a:pPr eaLnBrk="1" hangingPunct="1"/>
            <a:r>
              <a:rPr lang="en-US" dirty="0"/>
              <a:t>Adopted in Feb. 2007 by the National Pressure Ulcer Advisory Panel:</a:t>
            </a:r>
          </a:p>
          <a:p>
            <a:pPr eaLnBrk="1" hangingPunct="1"/>
            <a:r>
              <a:rPr lang="en-US" dirty="0"/>
              <a:t>Suspected Deep Tissue Injury -  Purple or maroon area of discolored intact skin or blood-filled blister. </a:t>
            </a:r>
          </a:p>
        </p:txBody>
      </p:sp>
      <p:pic>
        <p:nvPicPr>
          <p:cNvPr id="4" name="Picture 4" descr="C:\WINDOWS\Desktop\Heel Pics\Decubitus Heel Ulcers\Eschar\Pre-eschar.jpg"/>
          <p:cNvPicPr>
            <a:picLocks noChangeAspect="1" noChangeArrowheads="1"/>
          </p:cNvPicPr>
          <p:nvPr/>
        </p:nvPicPr>
        <p:blipFill>
          <a:blip r:embed="rId2" cstate="print"/>
          <a:srcRect/>
          <a:stretch>
            <a:fillRect/>
          </a:stretch>
        </p:blipFill>
        <p:spPr bwMode="auto">
          <a:xfrm>
            <a:off x="1371600" y="4038600"/>
            <a:ext cx="3276600" cy="2457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914400" y="0"/>
            <a:ext cx="7772400" cy="1427163"/>
          </a:xfrm>
        </p:spPr>
        <p:txBody>
          <a:bodyPr>
            <a:normAutofit fontScale="90000"/>
          </a:bodyPr>
          <a:lstStyle/>
          <a:p>
            <a:pPr eaLnBrk="1" fontAlgn="auto" hangingPunct="1">
              <a:spcAft>
                <a:spcPts val="0"/>
              </a:spcAft>
              <a:defRPr/>
            </a:pPr>
            <a:r>
              <a:rPr lang="en-US" sz="4600" dirty="0"/>
              <a:t>Common Products used for Advanced Wound Care</a:t>
            </a:r>
          </a:p>
        </p:txBody>
      </p:sp>
      <p:graphicFrame>
        <p:nvGraphicFramePr>
          <p:cNvPr id="306224" name="Group 48"/>
          <p:cNvGraphicFramePr>
            <a:graphicFrameLocks noGrp="1"/>
          </p:cNvGraphicFramePr>
          <p:nvPr>
            <p:ph idx="1"/>
            <p:extLst>
              <p:ext uri="{D42A27DB-BD31-4B8C-83A1-F6EECF244321}">
                <p14:modId xmlns:p14="http://schemas.microsoft.com/office/powerpoint/2010/main" val="1586561522"/>
              </p:ext>
            </p:extLst>
          </p:nvPr>
        </p:nvGraphicFramePr>
        <p:xfrm>
          <a:off x="304800" y="1371600"/>
          <a:ext cx="8610600" cy="4648198"/>
        </p:xfrm>
        <a:graphic>
          <a:graphicData uri="http://schemas.openxmlformats.org/drawingml/2006/table">
            <a:tbl>
              <a:tblPr/>
              <a:tblGrid>
                <a:gridCol w="1510631">
                  <a:extLst>
                    <a:ext uri="{9D8B030D-6E8A-4147-A177-3AD203B41FA5}">
                      <a16:colId xmlns:a16="http://schemas.microsoft.com/office/drawing/2014/main" val="20000"/>
                    </a:ext>
                  </a:extLst>
                </a:gridCol>
                <a:gridCol w="1727785">
                  <a:extLst>
                    <a:ext uri="{9D8B030D-6E8A-4147-A177-3AD203B41FA5}">
                      <a16:colId xmlns:a16="http://schemas.microsoft.com/office/drawing/2014/main" val="20001"/>
                    </a:ext>
                  </a:extLst>
                </a:gridCol>
                <a:gridCol w="1927630">
                  <a:extLst>
                    <a:ext uri="{9D8B030D-6E8A-4147-A177-3AD203B41FA5}">
                      <a16:colId xmlns:a16="http://schemas.microsoft.com/office/drawing/2014/main" val="20002"/>
                    </a:ext>
                  </a:extLst>
                </a:gridCol>
                <a:gridCol w="1539554">
                  <a:extLst>
                    <a:ext uri="{9D8B030D-6E8A-4147-A177-3AD203B41FA5}">
                      <a16:colId xmlns:a16="http://schemas.microsoft.com/office/drawing/2014/main" val="20003"/>
                    </a:ext>
                  </a:extLst>
                </a:gridCol>
                <a:gridCol w="1905000">
                  <a:extLst>
                    <a:ext uri="{9D8B030D-6E8A-4147-A177-3AD203B41FA5}">
                      <a16:colId xmlns:a16="http://schemas.microsoft.com/office/drawing/2014/main" val="20004"/>
                    </a:ext>
                  </a:extLst>
                </a:gridCol>
              </a:tblGrid>
              <a:tr h="535699">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1600" b="1" i="0" u="none" strike="noStrike" cap="none" normalizeH="0" baseline="0" dirty="0">
                          <a:ln>
                            <a:noFill/>
                          </a:ln>
                          <a:solidFill>
                            <a:schemeClr val="bg1"/>
                          </a:solidFill>
                          <a:effectLst/>
                          <a:latin typeface="+mn-lt"/>
                        </a:rPr>
                        <a:t>Product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1600" b="1" i="0" u="none" strike="noStrike" cap="none" normalizeH="0" baseline="0" dirty="0">
                          <a:ln>
                            <a:noFill/>
                          </a:ln>
                          <a:solidFill>
                            <a:schemeClr val="bg1"/>
                          </a:solidFill>
                          <a:effectLst/>
                          <a:latin typeface="+mn-lt"/>
                        </a:rPr>
                        <a:t>Approval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1600" b="1" i="0" u="none" strike="noStrike" cap="none" normalizeH="0" baseline="0" dirty="0">
                          <a:ln>
                            <a:noFill/>
                          </a:ln>
                          <a:solidFill>
                            <a:schemeClr val="bg1"/>
                          </a:solidFill>
                          <a:effectLst/>
                          <a:latin typeface="+mn-lt"/>
                        </a:rPr>
                        <a:t>CPT Codes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1600" b="1" i="0" u="none" strike="noStrike" cap="none" normalizeH="0" baseline="0" dirty="0">
                          <a:ln>
                            <a:noFill/>
                          </a:ln>
                          <a:solidFill>
                            <a:schemeClr val="bg1"/>
                          </a:solidFill>
                          <a:effectLst/>
                          <a:latin typeface="+mn-lt"/>
                        </a:rPr>
                        <a:t>Global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1600" b="1" i="0" u="none" strike="noStrike" cap="none" normalizeH="0" baseline="0" dirty="0">
                          <a:ln>
                            <a:noFill/>
                          </a:ln>
                          <a:solidFill>
                            <a:schemeClr val="bg1"/>
                          </a:solidFill>
                          <a:effectLst/>
                          <a:latin typeface="+mn-lt"/>
                        </a:rPr>
                        <a:t>LCD Coverage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05947">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1600" b="1" i="0" u="none" strike="noStrike" cap="none" normalizeH="0" baseline="0" dirty="0">
                          <a:ln>
                            <a:noFill/>
                          </a:ln>
                          <a:solidFill>
                            <a:schemeClr val="bg1"/>
                          </a:solidFill>
                          <a:effectLst/>
                          <a:latin typeface="+mn-lt"/>
                        </a:rPr>
                        <a:t>Apligraf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1600" b="1" i="0" u="none" strike="noStrike" cap="none" normalizeH="0" baseline="0" dirty="0">
                          <a:ln>
                            <a:noFill/>
                          </a:ln>
                          <a:solidFill>
                            <a:schemeClr val="bg1"/>
                          </a:solidFill>
                          <a:effectLst/>
                          <a:latin typeface="+mn-lt"/>
                        </a:rPr>
                        <a:t>PMA (VLU and DFU)</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1600" b="1" i="0" u="none" strike="noStrike" cap="none" normalizeH="0" baseline="0" dirty="0">
                          <a:ln>
                            <a:noFill/>
                          </a:ln>
                          <a:solidFill>
                            <a:schemeClr val="bg1"/>
                          </a:solidFill>
                          <a:effectLst/>
                          <a:latin typeface="+mn-lt"/>
                        </a:rPr>
                        <a:t>15271 - 15278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1600" b="1" i="0" u="none" strike="noStrike" cap="none" normalizeH="0" baseline="0" dirty="0">
                          <a:ln>
                            <a:noFill/>
                          </a:ln>
                          <a:solidFill>
                            <a:schemeClr val="bg1"/>
                          </a:solidFill>
                          <a:effectLst/>
                          <a:latin typeface="+mn-lt"/>
                        </a:rPr>
                        <a:t>0 - day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1600" b="1" i="0" u="none" strike="noStrike" cap="none" normalizeH="0" baseline="0" dirty="0">
                          <a:ln>
                            <a:noFill/>
                          </a:ln>
                          <a:solidFill>
                            <a:schemeClr val="bg1"/>
                          </a:solidFill>
                          <a:effectLst/>
                          <a:latin typeface="+mn-lt"/>
                        </a:rPr>
                        <a:t>VLU and DFU</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663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1600" b="1" i="0" u="none" strike="noStrike" cap="none" normalizeH="0" baseline="0" dirty="0">
                          <a:ln>
                            <a:noFill/>
                          </a:ln>
                          <a:solidFill>
                            <a:schemeClr val="bg1"/>
                          </a:solidFill>
                          <a:effectLst/>
                          <a:latin typeface="+mn-lt"/>
                        </a:rPr>
                        <a:t>Dermagraft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1600" b="1" i="0" u="none" strike="noStrike" cap="none" normalizeH="0" baseline="0" dirty="0">
                          <a:ln>
                            <a:noFill/>
                          </a:ln>
                          <a:solidFill>
                            <a:schemeClr val="bg1"/>
                          </a:solidFill>
                          <a:effectLst/>
                          <a:latin typeface="+mn-lt"/>
                        </a:rPr>
                        <a:t>PMA (DFU)</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1600" b="1" i="0" u="none" strike="noStrike" cap="none" normalizeH="0" baseline="0" dirty="0">
                          <a:ln>
                            <a:noFill/>
                          </a:ln>
                          <a:solidFill>
                            <a:schemeClr val="bg1"/>
                          </a:solidFill>
                          <a:effectLst/>
                          <a:latin typeface="+mn-lt"/>
                        </a:rPr>
                        <a:t>15271 - 15278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1600" b="1" i="0" u="none" strike="noStrike" cap="none" normalizeH="0" baseline="0" dirty="0">
                          <a:ln>
                            <a:noFill/>
                          </a:ln>
                          <a:solidFill>
                            <a:schemeClr val="bg1"/>
                          </a:solidFill>
                          <a:effectLst/>
                          <a:latin typeface="+mn-lt"/>
                        </a:rPr>
                        <a:t>0 - day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1600" b="1" i="0" u="none" strike="noStrike" cap="none" normalizeH="0" baseline="0" dirty="0">
                          <a:ln>
                            <a:noFill/>
                          </a:ln>
                          <a:solidFill>
                            <a:schemeClr val="bg1"/>
                          </a:solidFill>
                          <a:effectLst/>
                          <a:latin typeface="+mn-lt"/>
                        </a:rPr>
                        <a:t>DFU; use of -58 modifier varies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663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1600" b="1" i="0" u="none" strike="noStrike" cap="none" normalizeH="0" baseline="0" dirty="0">
                          <a:ln>
                            <a:noFill/>
                          </a:ln>
                          <a:solidFill>
                            <a:schemeClr val="bg1"/>
                          </a:solidFill>
                          <a:effectLst/>
                          <a:latin typeface="+mn-lt"/>
                        </a:rPr>
                        <a:t>Oasis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1600" b="1" i="0" u="none" strike="noStrike" cap="none" normalizeH="0" baseline="0" dirty="0">
                          <a:ln>
                            <a:noFill/>
                          </a:ln>
                          <a:solidFill>
                            <a:schemeClr val="bg1"/>
                          </a:solidFill>
                          <a:effectLst/>
                          <a:latin typeface="+mn-lt"/>
                        </a:rPr>
                        <a:t>510K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1600" b="1" i="0" u="none" strike="noStrike" cap="none" normalizeH="0" baseline="0" dirty="0">
                          <a:ln>
                            <a:noFill/>
                          </a:ln>
                          <a:solidFill>
                            <a:schemeClr val="bg1"/>
                          </a:solidFill>
                          <a:effectLst/>
                          <a:latin typeface="+mn-lt"/>
                        </a:rPr>
                        <a:t>15271 - 15278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1600" b="1" i="0" u="none" strike="noStrike" cap="none" normalizeH="0" baseline="0" dirty="0">
                          <a:ln>
                            <a:noFill/>
                          </a:ln>
                          <a:solidFill>
                            <a:schemeClr val="bg1"/>
                          </a:solidFill>
                          <a:effectLst/>
                          <a:latin typeface="+mn-lt"/>
                        </a:rPr>
                        <a:t>0 - day</a:t>
                      </a:r>
                    </a:p>
                    <a:p>
                      <a:pPr marL="0" marR="0" lvl="0" indent="0" algn="l" defTabSz="914400" rtl="0" eaLnBrk="1" fontAlgn="base" latinLnBrk="0" hangingPunct="1">
                        <a:lnSpc>
                          <a:spcPct val="100000"/>
                        </a:lnSpc>
                        <a:spcBef>
                          <a:spcPct val="20000"/>
                        </a:spcBef>
                        <a:spcAft>
                          <a:spcPct val="0"/>
                        </a:spcAft>
                        <a:buClr>
                          <a:schemeClr val="accent2"/>
                        </a:buClr>
                        <a:buSzTx/>
                        <a:buFontTx/>
                        <a:buNone/>
                        <a:tabLst/>
                      </a:pPr>
                      <a:endParaRPr kumimoji="0" lang="en-US" sz="1600" b="1" i="0" u="none" strike="noStrike" cap="none" normalizeH="0" baseline="0" dirty="0">
                        <a:ln>
                          <a:noFill/>
                        </a:ln>
                        <a:solidFill>
                          <a:schemeClr val="bg1"/>
                        </a:solidFill>
                        <a:effectLst/>
                        <a:latin typeface="+mn-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1600" b="1" i="0" u="none" strike="noStrike" cap="none" normalizeH="0" baseline="0">
                          <a:ln>
                            <a:noFill/>
                          </a:ln>
                          <a:solidFill>
                            <a:schemeClr val="bg1"/>
                          </a:solidFill>
                          <a:effectLst/>
                          <a:latin typeface="+mn-lt"/>
                        </a:rPr>
                        <a:t>Limited coverage</a:t>
                      </a:r>
                      <a:endParaRPr kumimoji="0" lang="en-US" sz="1600" b="1" i="0" u="none" strike="noStrike" cap="none" normalizeH="0" baseline="0" dirty="0">
                        <a:ln>
                          <a:noFill/>
                        </a:ln>
                        <a:solidFill>
                          <a:schemeClr val="bg1"/>
                        </a:solidFill>
                        <a:effectLst/>
                        <a:latin typeface="+mn-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2663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1600" b="1" i="0" u="none" strike="noStrike" cap="none" normalizeH="0" baseline="0" dirty="0">
                          <a:ln>
                            <a:noFill/>
                          </a:ln>
                          <a:solidFill>
                            <a:schemeClr val="bg1"/>
                          </a:solidFill>
                          <a:effectLst/>
                          <a:latin typeface="+mn-lt"/>
                        </a:rPr>
                        <a:t>Integra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1600" b="1" i="0" u="none" strike="noStrike" cap="none" normalizeH="0" baseline="0" dirty="0">
                          <a:ln>
                            <a:noFill/>
                          </a:ln>
                          <a:solidFill>
                            <a:schemeClr val="bg1"/>
                          </a:solidFill>
                          <a:effectLst/>
                          <a:latin typeface="+mn-lt"/>
                        </a:rPr>
                        <a:t>510K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1600" b="1" i="0" u="none" strike="noStrike" cap="none" normalizeH="0" baseline="0" dirty="0">
                          <a:ln>
                            <a:noFill/>
                          </a:ln>
                          <a:solidFill>
                            <a:schemeClr val="bg1"/>
                          </a:solidFill>
                          <a:effectLst/>
                          <a:latin typeface="+mn-lt"/>
                        </a:rPr>
                        <a:t>15271 - 15278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1600" b="1" i="0" u="none" strike="noStrike" cap="none" normalizeH="0" baseline="0" dirty="0">
                          <a:ln>
                            <a:noFill/>
                          </a:ln>
                          <a:solidFill>
                            <a:schemeClr val="bg1"/>
                          </a:solidFill>
                          <a:effectLst/>
                          <a:latin typeface="+mn-lt"/>
                        </a:rPr>
                        <a:t>0 - day</a:t>
                      </a:r>
                    </a:p>
                    <a:p>
                      <a:pPr marL="0" marR="0" lvl="0" indent="0" algn="l" defTabSz="914400" rtl="0" eaLnBrk="1" fontAlgn="base" latinLnBrk="0" hangingPunct="1">
                        <a:lnSpc>
                          <a:spcPct val="100000"/>
                        </a:lnSpc>
                        <a:spcBef>
                          <a:spcPct val="20000"/>
                        </a:spcBef>
                        <a:spcAft>
                          <a:spcPct val="0"/>
                        </a:spcAft>
                        <a:buClr>
                          <a:schemeClr val="accent2"/>
                        </a:buClr>
                        <a:buSzTx/>
                        <a:buFontTx/>
                        <a:buNone/>
                        <a:tabLst/>
                      </a:pPr>
                      <a:endParaRPr kumimoji="0" lang="en-US" sz="1600" b="1" i="0" u="none" strike="noStrike" cap="none" normalizeH="0" baseline="0" dirty="0">
                        <a:ln>
                          <a:noFill/>
                        </a:ln>
                        <a:solidFill>
                          <a:schemeClr val="bg1"/>
                        </a:solidFill>
                        <a:effectLst/>
                        <a:latin typeface="+mn-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1600" b="1" i="0" u="none" strike="noStrike" cap="none" normalizeH="0" baseline="0" dirty="0">
                          <a:ln>
                            <a:noFill/>
                          </a:ln>
                          <a:solidFill>
                            <a:schemeClr val="bg1"/>
                          </a:solidFill>
                          <a:effectLst/>
                          <a:latin typeface="+mn-lt"/>
                        </a:rPr>
                        <a:t>Limited coverage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2663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1600" b="1" i="0" u="none" strike="noStrike" cap="none" normalizeH="0" baseline="0" dirty="0">
                          <a:ln>
                            <a:noFill/>
                          </a:ln>
                          <a:solidFill>
                            <a:schemeClr val="bg1"/>
                          </a:solidFill>
                          <a:effectLst/>
                          <a:latin typeface="+mn-lt"/>
                        </a:rPr>
                        <a:t>Graftjacket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1600" b="1" i="0" u="none" strike="noStrike" cap="none" normalizeH="0" baseline="0" dirty="0">
                          <a:ln>
                            <a:noFill/>
                          </a:ln>
                          <a:solidFill>
                            <a:schemeClr val="bg1"/>
                          </a:solidFill>
                          <a:effectLst/>
                          <a:latin typeface="+mn-lt"/>
                        </a:rPr>
                        <a:t>510K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1600" b="1" i="0" u="none" strike="noStrike" cap="none" normalizeH="0" baseline="0" dirty="0">
                          <a:ln>
                            <a:noFill/>
                          </a:ln>
                          <a:solidFill>
                            <a:schemeClr val="bg1"/>
                          </a:solidFill>
                          <a:effectLst/>
                          <a:latin typeface="+mn-lt"/>
                        </a:rPr>
                        <a:t>15271 - 15278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1600" b="1" i="0" u="none" strike="noStrike" cap="none" normalizeH="0" baseline="0" dirty="0">
                          <a:ln>
                            <a:noFill/>
                          </a:ln>
                          <a:solidFill>
                            <a:schemeClr val="bg1"/>
                          </a:solidFill>
                          <a:effectLst/>
                          <a:latin typeface="+mn-lt"/>
                        </a:rPr>
                        <a:t>0 - day</a:t>
                      </a:r>
                    </a:p>
                    <a:p>
                      <a:pPr marL="0" marR="0" lvl="0" indent="0" algn="l" defTabSz="914400" rtl="0" eaLnBrk="1" fontAlgn="base" latinLnBrk="0" hangingPunct="1">
                        <a:lnSpc>
                          <a:spcPct val="100000"/>
                        </a:lnSpc>
                        <a:spcBef>
                          <a:spcPct val="20000"/>
                        </a:spcBef>
                        <a:spcAft>
                          <a:spcPct val="0"/>
                        </a:spcAft>
                        <a:buClr>
                          <a:schemeClr val="accent2"/>
                        </a:buClr>
                        <a:buSzTx/>
                        <a:buFontTx/>
                        <a:buNone/>
                        <a:tabLst/>
                      </a:pPr>
                      <a:endParaRPr kumimoji="0" lang="en-US" sz="1600" b="1" i="0" u="none" strike="noStrike" cap="none" normalizeH="0" baseline="0" dirty="0">
                        <a:ln>
                          <a:noFill/>
                        </a:ln>
                        <a:solidFill>
                          <a:schemeClr val="bg1"/>
                        </a:solidFill>
                        <a:effectLst/>
                        <a:latin typeface="+mn-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1600" b="1" i="0" u="none" strike="noStrike" cap="none" normalizeH="0" baseline="0" dirty="0">
                          <a:ln>
                            <a:noFill/>
                          </a:ln>
                          <a:solidFill>
                            <a:schemeClr val="bg1"/>
                          </a:solidFill>
                          <a:effectLst/>
                          <a:latin typeface="+mn-lt"/>
                        </a:rPr>
                        <a:t>Limited coverage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645" y="375315"/>
            <a:ext cx="8370711" cy="791499"/>
          </a:xfrm>
        </p:spPr>
        <p:txBody>
          <a:bodyPr/>
          <a:lstStyle/>
          <a:p>
            <a:r>
              <a:rPr lang="en-US" dirty="0"/>
              <a:t>Change in Wording + New Code</a:t>
            </a:r>
          </a:p>
        </p:txBody>
      </p:sp>
      <p:sp>
        <p:nvSpPr>
          <p:cNvPr id="3" name="Content Placeholder 2"/>
          <p:cNvSpPr>
            <a:spLocks noGrp="1"/>
          </p:cNvSpPr>
          <p:nvPr>
            <p:ph idx="1"/>
          </p:nvPr>
        </p:nvSpPr>
        <p:spPr>
          <a:xfrm>
            <a:off x="575733" y="1371600"/>
            <a:ext cx="8263467" cy="4343400"/>
          </a:xfrm>
        </p:spPr>
        <p:txBody>
          <a:bodyPr/>
          <a:lstStyle/>
          <a:p>
            <a:pPr marL="514350" indent="-514350">
              <a:buNone/>
            </a:pPr>
            <a:endParaRPr lang="en-US" sz="2800" dirty="0"/>
          </a:p>
          <a:p>
            <a:pPr marL="514350" indent="-514350">
              <a:buNone/>
            </a:pPr>
            <a:r>
              <a:rPr lang="en-US" b="1" dirty="0"/>
              <a:t>11042</a:t>
            </a:r>
            <a:r>
              <a:rPr lang="en-US" dirty="0"/>
              <a:t>  Debridement, subcutaneous tissue (includes epidermis and dermis, if performed); first 20 cm</a:t>
            </a:r>
            <a:r>
              <a:rPr lang="en-US" b="1" baseline="30000" dirty="0"/>
              <a:t>2</a:t>
            </a:r>
            <a:r>
              <a:rPr lang="en-US" dirty="0"/>
              <a:t> or less</a:t>
            </a:r>
          </a:p>
          <a:p>
            <a:pPr>
              <a:buNone/>
            </a:pPr>
            <a:r>
              <a:rPr lang="en-US" dirty="0"/>
              <a:t>			Add-on:</a:t>
            </a:r>
          </a:p>
          <a:p>
            <a:pPr>
              <a:buNone/>
            </a:pPr>
            <a:r>
              <a:rPr lang="en-US" b="1" dirty="0"/>
              <a:t>11045	</a:t>
            </a:r>
            <a:r>
              <a:rPr lang="en-US" dirty="0"/>
              <a:t>each additional 20 cm</a:t>
            </a:r>
            <a:r>
              <a:rPr lang="en-US" b="1" baseline="30000" dirty="0"/>
              <a:t>2</a:t>
            </a:r>
            <a:r>
              <a:rPr lang="en-US" dirty="0"/>
              <a:t>, or part 			thereof</a:t>
            </a:r>
          </a:p>
          <a:p>
            <a:pPr>
              <a:buNone/>
            </a:pP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in Wording + New Code</a:t>
            </a:r>
          </a:p>
        </p:txBody>
      </p:sp>
      <p:sp>
        <p:nvSpPr>
          <p:cNvPr id="3" name="Content Placeholder 2"/>
          <p:cNvSpPr>
            <a:spLocks noGrp="1"/>
          </p:cNvSpPr>
          <p:nvPr>
            <p:ph idx="1"/>
          </p:nvPr>
        </p:nvSpPr>
        <p:spPr/>
        <p:txBody>
          <a:bodyPr/>
          <a:lstStyle/>
          <a:p>
            <a:pPr>
              <a:buNone/>
            </a:pPr>
            <a:r>
              <a:rPr lang="en-US" b="1" dirty="0"/>
              <a:t>11043  </a:t>
            </a:r>
            <a:r>
              <a:rPr lang="en-US" dirty="0"/>
              <a:t>Debridement, muscle, and/or fascia (includes epidermis, dermis, and subcutaneous tissue, if performed); first 20 cm</a:t>
            </a:r>
            <a:r>
              <a:rPr lang="en-US" b="1" baseline="30000" dirty="0"/>
              <a:t>2</a:t>
            </a:r>
            <a:r>
              <a:rPr lang="en-US" dirty="0"/>
              <a:t> or less</a:t>
            </a:r>
          </a:p>
          <a:p>
            <a:pPr>
              <a:buNone/>
            </a:pPr>
            <a:r>
              <a:rPr lang="en-US" dirty="0"/>
              <a:t>			Add-on:</a:t>
            </a:r>
          </a:p>
          <a:p>
            <a:pPr>
              <a:buNone/>
            </a:pPr>
            <a:r>
              <a:rPr lang="en-US" b="1" dirty="0"/>
              <a:t>11046 	</a:t>
            </a:r>
            <a:r>
              <a:rPr lang="en-US" dirty="0"/>
              <a:t>each additional 20 cm</a:t>
            </a:r>
            <a:r>
              <a:rPr lang="en-US" b="1" baseline="30000" dirty="0"/>
              <a:t>2</a:t>
            </a:r>
            <a:r>
              <a:rPr lang="en-US" dirty="0"/>
              <a:t>, or part 			thereof</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in Wording + New Code</a:t>
            </a:r>
          </a:p>
        </p:txBody>
      </p:sp>
      <p:sp>
        <p:nvSpPr>
          <p:cNvPr id="3" name="Content Placeholder 2"/>
          <p:cNvSpPr>
            <a:spLocks noGrp="1"/>
          </p:cNvSpPr>
          <p:nvPr>
            <p:ph idx="1"/>
          </p:nvPr>
        </p:nvSpPr>
        <p:spPr/>
        <p:txBody>
          <a:bodyPr/>
          <a:lstStyle/>
          <a:p>
            <a:pPr>
              <a:buNone/>
            </a:pPr>
            <a:r>
              <a:rPr lang="en-US" b="1" dirty="0"/>
              <a:t>11044  </a:t>
            </a:r>
            <a:r>
              <a:rPr lang="en-US" dirty="0"/>
              <a:t>Debridement, bone (includes epidermis, dermis, subcutaneous tissue, muscle and/or fascia, if performed); first 20 cm</a:t>
            </a:r>
            <a:r>
              <a:rPr lang="en-US" b="1" baseline="30000" dirty="0"/>
              <a:t>2</a:t>
            </a:r>
            <a:r>
              <a:rPr lang="en-US" dirty="0"/>
              <a:t> or less</a:t>
            </a:r>
          </a:p>
          <a:p>
            <a:pPr>
              <a:buNone/>
            </a:pPr>
            <a:r>
              <a:rPr lang="en-US" dirty="0"/>
              <a:t>			Add-on:</a:t>
            </a:r>
          </a:p>
          <a:p>
            <a:pPr>
              <a:buNone/>
            </a:pPr>
            <a:r>
              <a:rPr lang="en-US" b="1" dirty="0"/>
              <a:t>11047 	</a:t>
            </a:r>
            <a:r>
              <a:rPr lang="en-US" dirty="0"/>
              <a:t>each additional 20 cm</a:t>
            </a:r>
            <a:r>
              <a:rPr lang="en-US" b="1" baseline="30000" dirty="0"/>
              <a:t>2</a:t>
            </a:r>
            <a:r>
              <a:rPr lang="en-US" dirty="0"/>
              <a:t>, or part 			thereof</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533400" y="304800"/>
            <a:ext cx="8229600" cy="1143000"/>
          </a:xfrm>
        </p:spPr>
        <p:txBody>
          <a:bodyPr/>
          <a:lstStyle/>
          <a:p>
            <a:pPr eaLnBrk="1" hangingPunct="1"/>
            <a:r>
              <a:rPr lang="en-US"/>
              <a:t>CMS &amp; Debridement</a:t>
            </a:r>
          </a:p>
        </p:txBody>
      </p:sp>
      <p:sp>
        <p:nvSpPr>
          <p:cNvPr id="47107" name="Rectangle 3"/>
          <p:cNvSpPr>
            <a:spLocks noGrp="1" noChangeArrowheads="1"/>
          </p:cNvSpPr>
          <p:nvPr>
            <p:ph idx="1"/>
          </p:nvPr>
        </p:nvSpPr>
        <p:spPr/>
        <p:txBody>
          <a:bodyPr/>
          <a:lstStyle/>
          <a:p>
            <a:pPr eaLnBrk="1" hangingPunct="1"/>
            <a:r>
              <a:rPr lang="en-US" dirty="0"/>
              <a:t>Many CMS medical directors have expressed in their LCDs that there should be a limited frequency of use for CPT 11043 &amp; 11044. </a:t>
            </a:r>
          </a:p>
          <a:p>
            <a:pPr eaLnBrk="1" hangingPunct="1"/>
            <a:r>
              <a:rPr lang="en-US" dirty="0"/>
              <a:t>Place of Service has also come into question by these CMS medical directors.</a:t>
            </a:r>
          </a:p>
          <a:p>
            <a:pPr eaLnBrk="1" hangingPunct="1"/>
            <a:r>
              <a:rPr lang="en-US" dirty="0"/>
              <a:t>Read your LCD.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z="4600" dirty="0"/>
              <a:t>97597 - 97598</a:t>
            </a:r>
          </a:p>
        </p:txBody>
      </p:sp>
      <p:sp>
        <p:nvSpPr>
          <p:cNvPr id="44035" name="Rectangle 3"/>
          <p:cNvSpPr>
            <a:spLocks noGrp="1" noChangeArrowheads="1"/>
          </p:cNvSpPr>
          <p:nvPr>
            <p:ph idx="1"/>
          </p:nvPr>
        </p:nvSpPr>
        <p:spPr>
          <a:xfrm>
            <a:off x="457200" y="1295400"/>
            <a:ext cx="8229600" cy="5135563"/>
          </a:xfrm>
        </p:spPr>
        <p:txBody>
          <a:bodyPr>
            <a:normAutofit/>
          </a:bodyPr>
          <a:lstStyle/>
          <a:p>
            <a:pPr>
              <a:buFont typeface="Wingdings" pitchFamily="2" charset="2"/>
              <a:buNone/>
            </a:pPr>
            <a:r>
              <a:rPr lang="en-US" sz="2800" dirty="0">
                <a:solidFill>
                  <a:srgbClr val="FFFF00"/>
                </a:solidFill>
              </a:rPr>
              <a:t>Provider is required to have direct (one-on-one) patient contact.</a:t>
            </a:r>
          </a:p>
          <a:p>
            <a:pPr>
              <a:buFont typeface="Wingdings" pitchFamily="2" charset="2"/>
              <a:buNone/>
            </a:pPr>
            <a:r>
              <a:rPr lang="en-US" sz="2800" b="1" dirty="0"/>
              <a:t>97597</a:t>
            </a:r>
            <a:r>
              <a:rPr lang="en-US" sz="2800" dirty="0"/>
              <a:t>  Removal of devitalized tissue from wound(s), selective debridement, without anesthesia (eg, high pressure waterjet with/without suction, sharp selective debridement with scissors, scalpel and forceps), with or without topical application(s), wound assessment, and instruction(s) for ongoing care, may include use of a whirlpool, per session; total wound(s) surface area; first 20 cm</a:t>
            </a:r>
            <a:r>
              <a:rPr lang="en-US" sz="2800" baseline="30000" dirty="0"/>
              <a:t>2</a:t>
            </a:r>
            <a:r>
              <a:rPr lang="en-US" sz="2800" dirty="0"/>
              <a:t>. </a:t>
            </a:r>
          </a:p>
          <a:p>
            <a:pPr>
              <a:buFont typeface="Wingdings" pitchFamily="2" charset="2"/>
              <a:buNone/>
            </a:pPr>
            <a:r>
              <a:rPr lang="en-US" sz="2800" b="1" dirty="0"/>
              <a:t>97598 </a:t>
            </a:r>
            <a:r>
              <a:rPr lang="en-US" sz="2800" b="1" dirty="0">
                <a:solidFill>
                  <a:schemeClr val="tx1"/>
                </a:solidFill>
              </a:rPr>
              <a:t>	</a:t>
            </a:r>
            <a:r>
              <a:rPr lang="en-US" sz="2800" dirty="0"/>
              <a:t>each additional 20 cm</a:t>
            </a:r>
            <a:r>
              <a:rPr lang="en-US" sz="2800" baseline="30000" dirty="0"/>
              <a:t>2</a:t>
            </a:r>
            <a:r>
              <a:rPr lang="en-US" sz="2800" dirty="0"/>
              <a:t>.   </a:t>
            </a:r>
            <a:endParaRPr lang="en-US" sz="2800" dirty="0">
              <a:solidFill>
                <a:srgbClr val="FFFF00"/>
              </a:solidFill>
            </a:endParaRPr>
          </a:p>
          <a:p>
            <a:pPr marL="411480" eaLnBrk="1" fontAlgn="auto" hangingPunct="1">
              <a:spcAft>
                <a:spcPts val="0"/>
              </a:spcAft>
              <a:buFont typeface="Wingdings" pitchFamily="2" charset="2"/>
              <a:buChar char="§"/>
              <a:defRPr/>
            </a:pPr>
            <a:endParaRPr lang="en-US" sz="31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rrowheads="1"/>
          </p:cNvPicPr>
          <p:nvPr/>
        </p:nvPicPr>
        <p:blipFill>
          <a:blip r:embed="rId3" cstate="print"/>
          <a:srcRect/>
          <a:stretch>
            <a:fillRect/>
          </a:stretch>
        </p:blipFill>
        <p:spPr bwMode="auto">
          <a:xfrm>
            <a:off x="228600" y="2209800"/>
            <a:ext cx="4267200" cy="3005138"/>
          </a:xfrm>
          <a:prstGeom prst="rect">
            <a:avLst/>
          </a:prstGeom>
          <a:noFill/>
          <a:ln w="12700">
            <a:solidFill>
              <a:schemeClr val="accent1"/>
            </a:solidFill>
            <a:miter lim="800000"/>
            <a:headEnd/>
            <a:tailEnd/>
          </a:ln>
        </p:spPr>
      </p:pic>
      <p:pic>
        <p:nvPicPr>
          <p:cNvPr id="40963" name="Picture 3"/>
          <p:cNvPicPr>
            <a:picLocks noChangeArrowheads="1"/>
          </p:cNvPicPr>
          <p:nvPr/>
        </p:nvPicPr>
        <p:blipFill>
          <a:blip r:embed="rId4" cstate="print"/>
          <a:srcRect/>
          <a:stretch>
            <a:fillRect/>
          </a:stretch>
        </p:blipFill>
        <p:spPr bwMode="auto">
          <a:xfrm>
            <a:off x="5181600" y="2286000"/>
            <a:ext cx="3255963" cy="2743200"/>
          </a:xfrm>
          <a:prstGeom prst="rect">
            <a:avLst/>
          </a:prstGeom>
          <a:noFill/>
          <a:ln w="12700">
            <a:solidFill>
              <a:schemeClr val="accent1"/>
            </a:solidFill>
            <a:miter lim="800000"/>
            <a:headEnd/>
            <a:tailEnd/>
          </a:ln>
        </p:spPr>
      </p:pic>
      <p:sp>
        <p:nvSpPr>
          <p:cNvPr id="40964" name="Rectangle 4"/>
          <p:cNvSpPr>
            <a:spLocks noChangeArrowheads="1"/>
          </p:cNvSpPr>
          <p:nvPr/>
        </p:nvSpPr>
        <p:spPr bwMode="auto">
          <a:xfrm>
            <a:off x="1981200" y="609600"/>
            <a:ext cx="6705600" cy="457200"/>
          </a:xfrm>
          <a:prstGeom prst="rect">
            <a:avLst/>
          </a:prstGeom>
          <a:noFill/>
          <a:ln w="9525">
            <a:noFill/>
            <a:miter lim="800000"/>
            <a:headEnd/>
            <a:tailEnd/>
          </a:ln>
        </p:spPr>
        <p:txBody>
          <a:bodyPr>
            <a:spAutoFit/>
          </a:bodyPr>
          <a:lstStyle/>
          <a:p>
            <a:r>
              <a:rPr lang="en-US" sz="2400" b="1">
                <a:solidFill>
                  <a:srgbClr val="FFFF00"/>
                </a:solidFill>
              </a:rPr>
              <a:t>Partial Thickness – Only Epidermis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rrowheads="1"/>
          </p:cNvPicPr>
          <p:nvPr/>
        </p:nvPicPr>
        <p:blipFill>
          <a:blip r:embed="rId3" cstate="print"/>
          <a:srcRect/>
          <a:stretch>
            <a:fillRect/>
          </a:stretch>
        </p:blipFill>
        <p:spPr bwMode="auto">
          <a:xfrm>
            <a:off x="725488" y="2552700"/>
            <a:ext cx="3273425" cy="2743200"/>
          </a:xfrm>
          <a:prstGeom prst="rect">
            <a:avLst/>
          </a:prstGeom>
          <a:noFill/>
          <a:ln w="12700">
            <a:solidFill>
              <a:schemeClr val="accent1"/>
            </a:solidFill>
            <a:miter lim="800000"/>
            <a:headEnd/>
            <a:tailEnd/>
          </a:ln>
        </p:spPr>
      </p:pic>
      <p:sp>
        <p:nvSpPr>
          <p:cNvPr id="41987" name="Rectangle 3"/>
          <p:cNvSpPr>
            <a:spLocks noChangeArrowheads="1"/>
          </p:cNvSpPr>
          <p:nvPr/>
        </p:nvSpPr>
        <p:spPr bwMode="auto">
          <a:xfrm>
            <a:off x="1143000" y="762000"/>
            <a:ext cx="6629400" cy="457200"/>
          </a:xfrm>
          <a:prstGeom prst="rect">
            <a:avLst/>
          </a:prstGeom>
          <a:noFill/>
          <a:ln w="9525">
            <a:noFill/>
            <a:miter lim="800000"/>
            <a:headEnd/>
            <a:tailEnd/>
          </a:ln>
        </p:spPr>
        <p:txBody>
          <a:bodyPr>
            <a:spAutoFit/>
          </a:bodyPr>
          <a:lstStyle/>
          <a:p>
            <a:r>
              <a:rPr lang="en-US" sz="2400" b="1"/>
              <a:t>     </a:t>
            </a:r>
            <a:r>
              <a:rPr lang="en-US" sz="2400" b="1">
                <a:solidFill>
                  <a:srgbClr val="FFFF00"/>
                </a:solidFill>
              </a:rPr>
              <a:t>Full Thickness – Epidermis &amp; Dermis</a:t>
            </a:r>
          </a:p>
        </p:txBody>
      </p:sp>
      <p:pic>
        <p:nvPicPr>
          <p:cNvPr id="41988" name="Picture 4" descr="P7070009"/>
          <p:cNvPicPr>
            <a:picLocks noChangeAspect="1" noChangeArrowheads="1"/>
          </p:cNvPicPr>
          <p:nvPr/>
        </p:nvPicPr>
        <p:blipFill>
          <a:blip r:embed="rId4" cstate="print"/>
          <a:srcRect/>
          <a:stretch>
            <a:fillRect/>
          </a:stretch>
        </p:blipFill>
        <p:spPr bwMode="auto">
          <a:xfrm>
            <a:off x="4648200" y="2552700"/>
            <a:ext cx="3733800" cy="280035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rrowheads="1"/>
          </p:cNvPicPr>
          <p:nvPr/>
        </p:nvPicPr>
        <p:blipFill>
          <a:blip r:embed="rId3" cstate="print"/>
          <a:srcRect/>
          <a:stretch>
            <a:fillRect/>
          </a:stretch>
        </p:blipFill>
        <p:spPr bwMode="auto">
          <a:xfrm>
            <a:off x="228600" y="2057400"/>
            <a:ext cx="4267200" cy="3233738"/>
          </a:xfrm>
          <a:prstGeom prst="rect">
            <a:avLst/>
          </a:prstGeom>
          <a:noFill/>
          <a:ln w="12700">
            <a:solidFill>
              <a:schemeClr val="accent1"/>
            </a:solidFill>
            <a:miter lim="800000"/>
            <a:headEnd/>
            <a:tailEnd/>
          </a:ln>
        </p:spPr>
      </p:pic>
      <p:sp>
        <p:nvSpPr>
          <p:cNvPr id="43011" name="Rectangle 4"/>
          <p:cNvSpPr>
            <a:spLocks noChangeArrowheads="1"/>
          </p:cNvSpPr>
          <p:nvPr/>
        </p:nvSpPr>
        <p:spPr bwMode="auto">
          <a:xfrm>
            <a:off x="1295400" y="533400"/>
            <a:ext cx="6629400" cy="457200"/>
          </a:xfrm>
          <a:prstGeom prst="rect">
            <a:avLst/>
          </a:prstGeom>
          <a:noFill/>
          <a:ln w="9525">
            <a:noFill/>
            <a:miter lim="800000"/>
            <a:headEnd/>
            <a:tailEnd/>
          </a:ln>
        </p:spPr>
        <p:txBody>
          <a:bodyPr>
            <a:spAutoFit/>
          </a:bodyPr>
          <a:lstStyle/>
          <a:p>
            <a:r>
              <a:rPr lang="en-US" sz="2400" b="1">
                <a:solidFill>
                  <a:srgbClr val="FFFF00"/>
                </a:solidFill>
              </a:rPr>
              <a:t>Full</a:t>
            </a:r>
            <a:r>
              <a:rPr lang="en-US" sz="2400" b="1"/>
              <a:t> </a:t>
            </a:r>
            <a:r>
              <a:rPr lang="en-US" sz="2400" b="1">
                <a:solidFill>
                  <a:srgbClr val="FFFF00"/>
                </a:solidFill>
              </a:rPr>
              <a:t>Thickness &amp; Subcutaneous Tissue</a:t>
            </a:r>
          </a:p>
        </p:txBody>
      </p:sp>
      <p:pic>
        <p:nvPicPr>
          <p:cNvPr id="43012" name="Picture 5" descr="N"/>
          <p:cNvPicPr>
            <a:picLocks noChangeAspect="1" noChangeArrowheads="1"/>
          </p:cNvPicPr>
          <p:nvPr/>
        </p:nvPicPr>
        <p:blipFill>
          <a:blip r:embed="rId4" cstate="print"/>
          <a:srcRect/>
          <a:stretch>
            <a:fillRect/>
          </a:stretch>
        </p:blipFill>
        <p:spPr bwMode="auto">
          <a:xfrm>
            <a:off x="4724400" y="2143125"/>
            <a:ext cx="4191000" cy="314325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EEL ULCER"/>
          <p:cNvPicPr>
            <a:picLocks noGrp="1" noChangeAspect="1" noChangeArrowheads="1"/>
          </p:cNvPicPr>
          <p:nvPr>
            <p:ph/>
          </p:nvPr>
        </p:nvPicPr>
        <p:blipFill>
          <a:blip r:embed="rId3" cstate="print"/>
          <a:srcRect/>
          <a:stretch>
            <a:fillRect/>
          </a:stretch>
        </p:blipFill>
        <p:spPr>
          <a:xfrm>
            <a:off x="1981200" y="1447800"/>
            <a:ext cx="5105400" cy="4283075"/>
          </a:xfrm>
        </p:spPr>
      </p:pic>
      <p:sp>
        <p:nvSpPr>
          <p:cNvPr id="44035" name="Rectangle 3"/>
          <p:cNvSpPr>
            <a:spLocks noChangeArrowheads="1"/>
          </p:cNvSpPr>
          <p:nvPr/>
        </p:nvSpPr>
        <p:spPr bwMode="auto">
          <a:xfrm>
            <a:off x="381000" y="609600"/>
            <a:ext cx="7924800" cy="457200"/>
          </a:xfrm>
          <a:prstGeom prst="rect">
            <a:avLst/>
          </a:prstGeom>
          <a:noFill/>
          <a:ln w="9525">
            <a:noFill/>
            <a:miter lim="800000"/>
            <a:headEnd/>
            <a:tailEnd/>
          </a:ln>
        </p:spPr>
        <p:txBody>
          <a:bodyPr>
            <a:spAutoFit/>
          </a:bodyPr>
          <a:lstStyle/>
          <a:p>
            <a:r>
              <a:rPr lang="en-US" sz="2000" b="1">
                <a:solidFill>
                  <a:srgbClr val="FFFF00"/>
                </a:solidFill>
              </a:rPr>
              <a:t>        </a:t>
            </a:r>
            <a:r>
              <a:rPr lang="en-US" sz="2400" b="1">
                <a:solidFill>
                  <a:srgbClr val="FFFF00"/>
                </a:solidFill>
              </a:rPr>
              <a:t>Full Thickness, Subcutaneous Tissue &amp; Muscle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304800"/>
            <a:ext cx="9144000" cy="990600"/>
          </a:xfrm>
        </p:spPr>
        <p:txBody>
          <a:bodyPr/>
          <a:lstStyle/>
          <a:p>
            <a:pPr eaLnBrk="1" hangingPunct="1"/>
            <a:r>
              <a:rPr lang="en-US"/>
              <a:t>Pressure Ulcer Grading System</a:t>
            </a:r>
          </a:p>
        </p:txBody>
      </p:sp>
      <p:sp>
        <p:nvSpPr>
          <p:cNvPr id="9219" name="Content Placeholder 2"/>
          <p:cNvSpPr>
            <a:spLocks noGrp="1"/>
          </p:cNvSpPr>
          <p:nvPr>
            <p:ph idx="1"/>
          </p:nvPr>
        </p:nvSpPr>
        <p:spPr/>
        <p:txBody>
          <a:bodyPr/>
          <a:lstStyle/>
          <a:p>
            <a:pPr eaLnBrk="1" hangingPunct="1"/>
            <a:r>
              <a:rPr lang="en-US"/>
              <a:t>Stage 1 – Intact skin with non-blanchable redness or a localized area usually over a bony prominence.</a:t>
            </a:r>
          </a:p>
          <a:p>
            <a:pPr eaLnBrk="1" hangingPunct="1">
              <a:buFontTx/>
              <a:buNone/>
            </a:pPr>
            <a:endParaRPr lang="en-US"/>
          </a:p>
        </p:txBody>
      </p:sp>
      <p:pic>
        <p:nvPicPr>
          <p:cNvPr id="9220" name="Picture 4" descr="C:\WINDOWS\Desktop\Heel Pics\Decubitus Heel Ulcers\Blanch and Subep\Blanchable.jpg"/>
          <p:cNvPicPr>
            <a:picLocks noChangeAspect="1" noChangeArrowheads="1"/>
          </p:cNvPicPr>
          <p:nvPr/>
        </p:nvPicPr>
        <p:blipFill>
          <a:blip r:embed="rId2" cstate="print"/>
          <a:srcRect/>
          <a:stretch>
            <a:fillRect/>
          </a:stretch>
        </p:blipFill>
        <p:spPr bwMode="auto">
          <a:xfrm>
            <a:off x="1828800" y="3429000"/>
            <a:ext cx="3987800" cy="299085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P1120004"/>
          <p:cNvPicPr>
            <a:picLocks noGrp="1" noChangeAspect="1" noChangeArrowheads="1"/>
          </p:cNvPicPr>
          <p:nvPr>
            <p:ph/>
          </p:nvPr>
        </p:nvPicPr>
        <p:blipFill>
          <a:blip r:embed="rId3" cstate="print"/>
          <a:srcRect/>
          <a:stretch>
            <a:fillRect/>
          </a:stretch>
        </p:blipFill>
        <p:spPr>
          <a:xfrm>
            <a:off x="2514600" y="990600"/>
            <a:ext cx="3505200" cy="5257800"/>
          </a:xfrm>
        </p:spPr>
      </p:pic>
      <p:sp>
        <p:nvSpPr>
          <p:cNvPr id="45059" name="Rectangle 3"/>
          <p:cNvSpPr>
            <a:spLocks noChangeArrowheads="1"/>
          </p:cNvSpPr>
          <p:nvPr/>
        </p:nvSpPr>
        <p:spPr bwMode="auto">
          <a:xfrm>
            <a:off x="228600" y="304800"/>
            <a:ext cx="8382000" cy="457200"/>
          </a:xfrm>
          <a:prstGeom prst="rect">
            <a:avLst/>
          </a:prstGeom>
          <a:noFill/>
          <a:ln w="9525">
            <a:noFill/>
            <a:miter lim="800000"/>
            <a:headEnd/>
            <a:tailEnd/>
          </a:ln>
        </p:spPr>
        <p:txBody>
          <a:bodyPr>
            <a:spAutoFit/>
          </a:bodyPr>
          <a:lstStyle/>
          <a:p>
            <a:r>
              <a:rPr lang="en-US" sz="2400" b="1"/>
              <a:t>   </a:t>
            </a:r>
            <a:r>
              <a:rPr lang="en-US" sz="2400" b="1">
                <a:solidFill>
                  <a:srgbClr val="FFFF00"/>
                </a:solidFill>
              </a:rPr>
              <a:t>Full Thickness, Subcutaneous Tissue, Muscle, &amp; Bone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t>Role of Debridement</a:t>
            </a:r>
          </a:p>
        </p:txBody>
      </p:sp>
      <p:sp>
        <p:nvSpPr>
          <p:cNvPr id="58371" name="Rectangle 3"/>
          <p:cNvSpPr>
            <a:spLocks noGrp="1" noChangeArrowheads="1"/>
          </p:cNvSpPr>
          <p:nvPr>
            <p:ph idx="1"/>
          </p:nvPr>
        </p:nvSpPr>
        <p:spPr/>
        <p:txBody>
          <a:bodyPr>
            <a:normAutofit fontScale="92500" lnSpcReduction="20000"/>
          </a:bodyPr>
          <a:lstStyle/>
          <a:p>
            <a:pPr marL="411480" eaLnBrk="1" fontAlgn="auto" hangingPunct="1">
              <a:lnSpc>
                <a:spcPct val="80000"/>
              </a:lnSpc>
              <a:spcAft>
                <a:spcPts val="0"/>
              </a:spcAft>
              <a:buFont typeface="Wingdings"/>
              <a:buChar char=""/>
              <a:defRPr/>
            </a:pPr>
            <a:r>
              <a:rPr lang="en-US" sz="2200" dirty="0"/>
              <a:t>Debridement must remove all necrotic soft tissue. This removes </a:t>
            </a:r>
          </a:p>
          <a:p>
            <a:pPr marL="411480" eaLnBrk="1" fontAlgn="auto" hangingPunct="1">
              <a:lnSpc>
                <a:spcPct val="80000"/>
              </a:lnSpc>
              <a:spcAft>
                <a:spcPts val="0"/>
              </a:spcAft>
              <a:buFontTx/>
              <a:buNone/>
              <a:defRPr/>
            </a:pPr>
            <a:r>
              <a:rPr lang="en-US" sz="2200" dirty="0"/>
              <a:t>     senescent cells from the wound.</a:t>
            </a:r>
          </a:p>
          <a:p>
            <a:pPr marL="411480" eaLnBrk="1" fontAlgn="auto" hangingPunct="1">
              <a:lnSpc>
                <a:spcPct val="80000"/>
              </a:lnSpc>
              <a:spcAft>
                <a:spcPts val="0"/>
              </a:spcAft>
              <a:buFontTx/>
              <a:buNone/>
              <a:defRPr/>
            </a:pPr>
            <a:endParaRPr lang="en-US" sz="2200" dirty="0"/>
          </a:p>
          <a:p>
            <a:pPr marL="411480" eaLnBrk="1" fontAlgn="auto" hangingPunct="1">
              <a:lnSpc>
                <a:spcPct val="80000"/>
              </a:lnSpc>
              <a:spcAft>
                <a:spcPts val="0"/>
              </a:spcAft>
              <a:buFont typeface="Wingdings"/>
              <a:buChar char=""/>
              <a:defRPr/>
            </a:pPr>
            <a:r>
              <a:rPr lang="en-US" sz="2200" dirty="0"/>
              <a:t>Debridement may aid by removing tissue with the highest bacterial </a:t>
            </a:r>
          </a:p>
          <a:p>
            <a:pPr marL="411480" eaLnBrk="1" fontAlgn="auto" hangingPunct="1">
              <a:lnSpc>
                <a:spcPct val="80000"/>
              </a:lnSpc>
              <a:spcAft>
                <a:spcPts val="0"/>
              </a:spcAft>
              <a:buFontTx/>
              <a:buNone/>
              <a:defRPr/>
            </a:pPr>
            <a:r>
              <a:rPr lang="en-US" sz="2200" dirty="0"/>
              <a:t>     counts, thereby bringing the wound into bacterial balance.</a:t>
            </a:r>
          </a:p>
          <a:p>
            <a:pPr marL="411480" eaLnBrk="1" fontAlgn="auto" hangingPunct="1">
              <a:lnSpc>
                <a:spcPct val="80000"/>
              </a:lnSpc>
              <a:spcAft>
                <a:spcPts val="0"/>
              </a:spcAft>
              <a:buFontTx/>
              <a:buNone/>
              <a:defRPr/>
            </a:pPr>
            <a:endParaRPr lang="en-US" sz="2200" dirty="0"/>
          </a:p>
          <a:p>
            <a:pPr marL="411480" eaLnBrk="1" fontAlgn="auto" hangingPunct="1">
              <a:lnSpc>
                <a:spcPct val="80000"/>
              </a:lnSpc>
              <a:spcAft>
                <a:spcPts val="0"/>
              </a:spcAft>
              <a:buFont typeface="Wingdings"/>
              <a:buChar char=""/>
              <a:defRPr/>
            </a:pPr>
            <a:r>
              <a:rPr lang="en-US" sz="2200" dirty="0"/>
              <a:t>Debridement can activate platelets to release the contents of their </a:t>
            </a:r>
          </a:p>
          <a:p>
            <a:pPr marL="411480" eaLnBrk="1" fontAlgn="auto" hangingPunct="1">
              <a:lnSpc>
                <a:spcPct val="80000"/>
              </a:lnSpc>
              <a:spcAft>
                <a:spcPts val="0"/>
              </a:spcAft>
              <a:buFontTx/>
              <a:buNone/>
              <a:defRPr/>
            </a:pPr>
            <a:r>
              <a:rPr lang="en-US" sz="2200" dirty="0"/>
              <a:t> 	alpha granules. The released growth factors stimulate the </a:t>
            </a:r>
          </a:p>
          <a:p>
            <a:pPr marL="411480" eaLnBrk="1" fontAlgn="auto" hangingPunct="1">
              <a:lnSpc>
                <a:spcPct val="80000"/>
              </a:lnSpc>
              <a:spcAft>
                <a:spcPts val="0"/>
              </a:spcAft>
              <a:buFontTx/>
              <a:buNone/>
              <a:defRPr/>
            </a:pPr>
            <a:r>
              <a:rPr lang="en-US" sz="2200" dirty="0"/>
              <a:t>	inflammatory response that is believed to play an important role in </a:t>
            </a:r>
          </a:p>
          <a:p>
            <a:pPr marL="411480" eaLnBrk="1" fontAlgn="auto" hangingPunct="1">
              <a:lnSpc>
                <a:spcPct val="80000"/>
              </a:lnSpc>
              <a:spcAft>
                <a:spcPts val="0"/>
              </a:spcAft>
              <a:buFontTx/>
              <a:buNone/>
              <a:defRPr/>
            </a:pPr>
            <a:r>
              <a:rPr lang="en-US" sz="2200" dirty="0"/>
              <a:t>	wound healing. Formation of new granulation tissue following </a:t>
            </a:r>
          </a:p>
          <a:p>
            <a:pPr marL="411480" eaLnBrk="1" fontAlgn="auto" hangingPunct="1">
              <a:lnSpc>
                <a:spcPct val="80000"/>
              </a:lnSpc>
              <a:spcAft>
                <a:spcPts val="0"/>
              </a:spcAft>
              <a:buFontTx/>
              <a:buNone/>
              <a:defRPr/>
            </a:pPr>
            <a:r>
              <a:rPr lang="en-US" sz="2200" dirty="0"/>
              <a:t>	debridement may also help to perpetuate the wound healing </a:t>
            </a:r>
          </a:p>
          <a:p>
            <a:pPr marL="411480" eaLnBrk="1" fontAlgn="auto" hangingPunct="1">
              <a:lnSpc>
                <a:spcPct val="80000"/>
              </a:lnSpc>
              <a:spcAft>
                <a:spcPts val="0"/>
              </a:spcAft>
              <a:buFontTx/>
              <a:buNone/>
              <a:defRPr/>
            </a:pPr>
            <a:r>
              <a:rPr lang="en-US" sz="2200" dirty="0"/>
              <a:t> 	cascade.</a:t>
            </a:r>
          </a:p>
          <a:p>
            <a:pPr marL="411480" eaLnBrk="1" fontAlgn="auto" hangingPunct="1">
              <a:lnSpc>
                <a:spcPct val="80000"/>
              </a:lnSpc>
              <a:spcAft>
                <a:spcPts val="0"/>
              </a:spcAft>
              <a:buFontTx/>
              <a:buNone/>
              <a:defRPr/>
            </a:pPr>
            <a:endParaRPr lang="en-US" sz="2200" dirty="0"/>
          </a:p>
          <a:p>
            <a:pPr marL="411480" eaLnBrk="1" fontAlgn="auto" hangingPunct="1">
              <a:lnSpc>
                <a:spcPct val="80000"/>
              </a:lnSpc>
              <a:spcAft>
                <a:spcPts val="0"/>
              </a:spcAft>
              <a:buFont typeface="Wingdings"/>
              <a:buChar char=""/>
              <a:defRPr/>
            </a:pPr>
            <a:r>
              <a:rPr lang="en-US" sz="2200" dirty="0"/>
              <a:t>An additional advantage of debridement is that it allows for a more </a:t>
            </a:r>
          </a:p>
          <a:p>
            <a:pPr marL="411480" eaLnBrk="1" fontAlgn="auto" hangingPunct="1">
              <a:lnSpc>
                <a:spcPct val="80000"/>
              </a:lnSpc>
              <a:spcAft>
                <a:spcPts val="0"/>
              </a:spcAft>
              <a:buFontTx/>
              <a:buNone/>
              <a:defRPr/>
            </a:pPr>
            <a:r>
              <a:rPr lang="en-US" sz="2200" dirty="0"/>
              <a:t>	thorough investigation of the degree of penetration and can detect </a:t>
            </a:r>
          </a:p>
          <a:p>
            <a:pPr marL="411480" eaLnBrk="1" fontAlgn="auto" hangingPunct="1">
              <a:lnSpc>
                <a:spcPct val="80000"/>
              </a:lnSpc>
              <a:spcAft>
                <a:spcPts val="0"/>
              </a:spcAft>
              <a:buFontTx/>
              <a:buNone/>
              <a:defRPr/>
            </a:pPr>
            <a:r>
              <a:rPr lang="en-US" sz="2200" dirty="0"/>
              <a:t>	inadequately treated infection. Pockets may be unroofed or </a:t>
            </a:r>
          </a:p>
          <a:p>
            <a:pPr marL="411480" eaLnBrk="1" fontAlgn="auto" hangingPunct="1">
              <a:lnSpc>
                <a:spcPct val="80000"/>
              </a:lnSpc>
              <a:spcAft>
                <a:spcPts val="0"/>
              </a:spcAft>
              <a:buFontTx/>
              <a:buNone/>
              <a:defRPr/>
            </a:pPr>
            <a:r>
              <a:rPr lang="en-US" sz="2200" dirty="0"/>
              <a:t>	</a:t>
            </a:r>
            <a:r>
              <a:rPr lang="en-US" sz="2200" dirty="0" err="1"/>
              <a:t>saucerized</a:t>
            </a:r>
            <a:r>
              <a:rPr lang="en-US" sz="2200" dirty="0"/>
              <a:t> to allow pus to drain freely. After debridement, the ulcer </a:t>
            </a:r>
          </a:p>
          <a:p>
            <a:pPr marL="411480" eaLnBrk="1" fontAlgn="auto" hangingPunct="1">
              <a:lnSpc>
                <a:spcPct val="80000"/>
              </a:lnSpc>
              <a:spcAft>
                <a:spcPts val="0"/>
              </a:spcAft>
              <a:buFontTx/>
              <a:buNone/>
              <a:defRPr/>
            </a:pPr>
            <a:r>
              <a:rPr lang="en-US" sz="2200" dirty="0"/>
              <a:t>	will usually be larger than it was at presentation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t>Other Codes for Wound Care</a:t>
            </a:r>
          </a:p>
        </p:txBody>
      </p:sp>
      <p:sp>
        <p:nvSpPr>
          <p:cNvPr id="50179" name="Rectangle 3"/>
          <p:cNvSpPr>
            <a:spLocks noGrp="1" noChangeArrowheads="1"/>
          </p:cNvSpPr>
          <p:nvPr>
            <p:ph idx="1"/>
          </p:nvPr>
        </p:nvSpPr>
        <p:spPr/>
        <p:txBody>
          <a:bodyPr/>
          <a:lstStyle/>
          <a:p>
            <a:pPr eaLnBrk="1" hangingPunct="1">
              <a:lnSpc>
                <a:spcPct val="90000"/>
              </a:lnSpc>
              <a:buFont typeface="Wingdings" pitchFamily="2" charset="2"/>
              <a:buChar char="§"/>
            </a:pPr>
            <a:r>
              <a:rPr lang="en-US" dirty="0"/>
              <a:t>11000 – Debridement of extensive eczematous or infected skin; up to 10% of body surface</a:t>
            </a:r>
          </a:p>
          <a:p>
            <a:pPr lvl="1" eaLnBrk="1" hangingPunct="1">
              <a:lnSpc>
                <a:spcPct val="90000"/>
              </a:lnSpc>
              <a:buFont typeface="Wingdings" pitchFamily="2" charset="2"/>
              <a:buChar char="§"/>
            </a:pPr>
            <a:r>
              <a:rPr lang="en-US" dirty="0"/>
              <a:t>This code was deleted in 2011</a:t>
            </a:r>
          </a:p>
          <a:p>
            <a:pPr lvl="1" eaLnBrk="1" hangingPunct="1">
              <a:lnSpc>
                <a:spcPct val="90000"/>
              </a:lnSpc>
              <a:buFont typeface="Wingdings" pitchFamily="2" charset="2"/>
              <a:buChar char="§"/>
            </a:pPr>
            <a:r>
              <a:rPr lang="en-US" dirty="0"/>
              <a:t>Typically a code used primarily for dermatological purposes</a:t>
            </a:r>
          </a:p>
          <a:p>
            <a:pPr lvl="1" eaLnBrk="1" hangingPunct="1">
              <a:lnSpc>
                <a:spcPct val="90000"/>
              </a:lnSpc>
              <a:buFont typeface="Wingdings" pitchFamily="2" charset="2"/>
              <a:buChar char="§"/>
            </a:pPr>
            <a:r>
              <a:rPr lang="en-US" dirty="0"/>
              <a:t>Should be used sparingly in diabetic, venous stasis, and pressure ulcers</a:t>
            </a:r>
          </a:p>
          <a:p>
            <a:pPr lvl="1" eaLnBrk="1" hangingPunct="1">
              <a:lnSpc>
                <a:spcPct val="90000"/>
              </a:lnSpc>
              <a:buFont typeface="Wingdings" pitchFamily="2" charset="2"/>
              <a:buChar char="§"/>
            </a:pPr>
            <a:r>
              <a:rPr lang="en-US" dirty="0"/>
              <a:t>0-day global</a:t>
            </a:r>
          </a:p>
          <a:p>
            <a:pPr lvl="1" eaLnBrk="1" hangingPunct="1">
              <a:lnSpc>
                <a:spcPct val="90000"/>
              </a:lnSpc>
              <a:buFont typeface="Wingdings" pitchFamily="2" charset="2"/>
              <a:buChar char="§"/>
            </a:pPr>
            <a:r>
              <a:rPr lang="en-US" dirty="0"/>
              <a:t>Not  typically  a “podiatric” code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t>Other Codes for Wound Care</a:t>
            </a:r>
          </a:p>
        </p:txBody>
      </p:sp>
      <p:sp>
        <p:nvSpPr>
          <p:cNvPr id="51203" name="Rectangle 3"/>
          <p:cNvSpPr>
            <a:spLocks noGrp="1" noChangeArrowheads="1"/>
          </p:cNvSpPr>
          <p:nvPr>
            <p:ph idx="1"/>
          </p:nvPr>
        </p:nvSpPr>
        <p:spPr/>
        <p:txBody>
          <a:bodyPr/>
          <a:lstStyle/>
          <a:p>
            <a:pPr eaLnBrk="1" hangingPunct="1">
              <a:buFont typeface="Wingdings" pitchFamily="2" charset="2"/>
              <a:buChar char="§"/>
            </a:pPr>
            <a:r>
              <a:rPr lang="en-US" dirty="0"/>
              <a:t>20000 – has been deleted in 2011</a:t>
            </a:r>
          </a:p>
          <a:p>
            <a:pPr eaLnBrk="1" hangingPunct="1">
              <a:buFont typeface="Wingdings" pitchFamily="2" charset="2"/>
              <a:buChar char="§"/>
            </a:pPr>
            <a:r>
              <a:rPr lang="en-US" dirty="0"/>
              <a:t>20005 – Incision </a:t>
            </a:r>
            <a:r>
              <a:rPr lang="en-US" dirty="0">
                <a:solidFill>
                  <a:srgbClr val="FFFF00"/>
                </a:solidFill>
              </a:rPr>
              <a:t>and drainage </a:t>
            </a:r>
            <a:r>
              <a:rPr lang="en-US" dirty="0"/>
              <a:t>of soft tissue abscess, </a:t>
            </a:r>
            <a:r>
              <a:rPr lang="en-US" dirty="0" err="1"/>
              <a:t>subfascial</a:t>
            </a:r>
            <a:r>
              <a:rPr lang="en-US" dirty="0"/>
              <a:t>, </a:t>
            </a:r>
            <a:r>
              <a:rPr lang="en-US" dirty="0">
                <a:solidFill>
                  <a:srgbClr val="FFFF00"/>
                </a:solidFill>
              </a:rPr>
              <a:t>(</a:t>
            </a:r>
            <a:r>
              <a:rPr lang="en-US" dirty="0" err="1">
                <a:solidFill>
                  <a:srgbClr val="FFFF00"/>
                </a:solidFill>
              </a:rPr>
              <a:t>ie</a:t>
            </a:r>
            <a:r>
              <a:rPr lang="en-US" dirty="0">
                <a:solidFill>
                  <a:srgbClr val="FFFF00"/>
                </a:solidFill>
              </a:rPr>
              <a:t>, involves the soft tissue below the deep fascia) (verbiage changed)</a:t>
            </a:r>
            <a:endParaRPr lang="en-US" dirty="0"/>
          </a:p>
          <a:p>
            <a:pPr lvl="1" eaLnBrk="1" hangingPunct="1">
              <a:buFont typeface="Wingdings" pitchFamily="2" charset="2"/>
              <a:buChar char="§"/>
            </a:pPr>
            <a:r>
              <a:rPr lang="en-US" dirty="0"/>
              <a:t>These codes may be used in conjunction with a diagnosis of osteomyelitis</a:t>
            </a:r>
          </a:p>
          <a:p>
            <a:pPr lvl="1" eaLnBrk="1" hangingPunct="1">
              <a:buFont typeface="Wingdings" pitchFamily="2" charset="2"/>
              <a:buChar char="§"/>
            </a:pPr>
            <a:r>
              <a:rPr lang="en-US"/>
              <a:t>10-day </a:t>
            </a:r>
            <a:r>
              <a:rPr lang="en-US" dirty="0"/>
              <a:t>global</a:t>
            </a:r>
          </a:p>
          <a:p>
            <a:pPr eaLnBrk="1" hangingPunct="1"/>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t>Other Codes for Wound Care</a:t>
            </a:r>
          </a:p>
        </p:txBody>
      </p:sp>
      <p:sp>
        <p:nvSpPr>
          <p:cNvPr id="52227" name="Rectangle 3"/>
          <p:cNvSpPr>
            <a:spLocks noGrp="1" noChangeArrowheads="1"/>
          </p:cNvSpPr>
          <p:nvPr>
            <p:ph idx="1"/>
          </p:nvPr>
        </p:nvSpPr>
        <p:spPr/>
        <p:txBody>
          <a:bodyPr/>
          <a:lstStyle/>
          <a:p>
            <a:pPr eaLnBrk="1" hangingPunct="1">
              <a:lnSpc>
                <a:spcPct val="90000"/>
              </a:lnSpc>
              <a:buFont typeface="Wingdings" pitchFamily="2" charset="2"/>
              <a:buChar char="§"/>
            </a:pPr>
            <a:r>
              <a:rPr lang="en-US" sz="3300" dirty="0"/>
              <a:t>27603 – Incision &amp; drainage, leg or ankle; deep abscess or hematoma</a:t>
            </a:r>
          </a:p>
          <a:p>
            <a:pPr eaLnBrk="1" hangingPunct="1">
              <a:lnSpc>
                <a:spcPct val="90000"/>
              </a:lnSpc>
              <a:buFont typeface="Wingdings" pitchFamily="2" charset="2"/>
              <a:buChar char="§"/>
            </a:pPr>
            <a:r>
              <a:rPr lang="en-US" sz="3300" dirty="0"/>
              <a:t>27607 – Incision (e.g., osteomyelitis or bone abscess), leg or ankle</a:t>
            </a:r>
          </a:p>
          <a:p>
            <a:pPr eaLnBrk="1" hangingPunct="1">
              <a:lnSpc>
                <a:spcPct val="90000"/>
              </a:lnSpc>
              <a:buFont typeface="Wingdings" pitchFamily="2" charset="2"/>
              <a:buChar char="§"/>
            </a:pPr>
            <a:r>
              <a:rPr lang="en-US" sz="3300" dirty="0"/>
              <a:t>27640 – Partial excision (craterization, saucerization, or diaphysectomy) bone (osteomyelitis or exostosis); tibia</a:t>
            </a:r>
          </a:p>
          <a:p>
            <a:pPr eaLnBrk="1" hangingPunct="1">
              <a:lnSpc>
                <a:spcPct val="90000"/>
              </a:lnSpc>
              <a:buFont typeface="Wingdings" pitchFamily="2" charset="2"/>
              <a:buChar char="§"/>
            </a:pPr>
            <a:r>
              <a:rPr lang="en-US" sz="3300" dirty="0"/>
              <a:t>27641 – fibula</a:t>
            </a:r>
          </a:p>
          <a:p>
            <a:pPr lvl="1" eaLnBrk="1" hangingPunct="1">
              <a:lnSpc>
                <a:spcPct val="90000"/>
              </a:lnSpc>
              <a:buFont typeface="Wingdings" pitchFamily="2" charset="2"/>
              <a:buChar char="§"/>
            </a:pPr>
            <a:r>
              <a:rPr lang="en-US" sz="3300" dirty="0"/>
              <a:t>These codes have a 90-day global</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t>Other Codes for Wound Care</a:t>
            </a:r>
          </a:p>
        </p:txBody>
      </p:sp>
      <p:sp>
        <p:nvSpPr>
          <p:cNvPr id="53251" name="Rectangle 3"/>
          <p:cNvSpPr>
            <a:spLocks noGrp="1" noChangeArrowheads="1"/>
          </p:cNvSpPr>
          <p:nvPr>
            <p:ph idx="1"/>
          </p:nvPr>
        </p:nvSpPr>
        <p:spPr/>
        <p:txBody>
          <a:bodyPr/>
          <a:lstStyle/>
          <a:p>
            <a:pPr eaLnBrk="1" hangingPunct="1">
              <a:buFont typeface="Wingdings" pitchFamily="2" charset="2"/>
              <a:buChar char="§"/>
            </a:pPr>
            <a:r>
              <a:rPr lang="en-US" sz="3300" dirty="0"/>
              <a:t>28120 – Partial excision (craterization, saucerization, or diaphysectomy) bone (osteomyelitis or bossing); talus or calcaneus</a:t>
            </a:r>
          </a:p>
          <a:p>
            <a:pPr eaLnBrk="1" hangingPunct="1">
              <a:buFont typeface="Wingdings" pitchFamily="2" charset="2"/>
              <a:buChar char="§"/>
            </a:pPr>
            <a:r>
              <a:rPr lang="en-US" sz="3300" dirty="0"/>
              <a:t>28122 – tarsal or metatarsal bone, except talus or calcaneus</a:t>
            </a:r>
          </a:p>
          <a:p>
            <a:pPr eaLnBrk="1" hangingPunct="1">
              <a:buFont typeface="Wingdings" pitchFamily="2" charset="2"/>
              <a:buChar char="§"/>
            </a:pPr>
            <a:r>
              <a:rPr lang="en-US" sz="3300" dirty="0"/>
              <a:t>28124 – phalanx of toe</a:t>
            </a:r>
          </a:p>
          <a:p>
            <a:pPr lvl="1" eaLnBrk="1" hangingPunct="1">
              <a:buFont typeface="Wingdings" pitchFamily="2" charset="2"/>
              <a:buChar char="§"/>
            </a:pPr>
            <a:r>
              <a:rPr lang="en-US" sz="3300" dirty="0"/>
              <a:t>These codes have a 90-day global</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t>Other Codes for Wound Care</a:t>
            </a:r>
          </a:p>
        </p:txBody>
      </p:sp>
      <p:sp>
        <p:nvSpPr>
          <p:cNvPr id="64515" name="Rectangle 3"/>
          <p:cNvSpPr>
            <a:spLocks noGrp="1" noChangeArrowheads="1"/>
          </p:cNvSpPr>
          <p:nvPr>
            <p:ph idx="1"/>
          </p:nvPr>
        </p:nvSpPr>
        <p:spPr/>
        <p:txBody>
          <a:bodyPr>
            <a:normAutofit lnSpcReduction="10000"/>
          </a:bodyPr>
          <a:lstStyle/>
          <a:p>
            <a:pPr marL="411480" eaLnBrk="1" fontAlgn="auto" hangingPunct="1">
              <a:lnSpc>
                <a:spcPct val="90000"/>
              </a:lnSpc>
              <a:spcAft>
                <a:spcPts val="0"/>
              </a:spcAft>
              <a:buFont typeface="Wingdings" pitchFamily="2" charset="2"/>
              <a:buChar char="§"/>
              <a:defRPr/>
            </a:pPr>
            <a:r>
              <a:rPr lang="en-US" sz="3300" dirty="0"/>
              <a:t>28002 – Incision and drainage below fascia, with or without tendon sheath involvement, foot; single bursal space</a:t>
            </a:r>
          </a:p>
          <a:p>
            <a:pPr marL="740664" lvl="1" eaLnBrk="1" fontAlgn="auto" hangingPunct="1">
              <a:lnSpc>
                <a:spcPct val="90000"/>
              </a:lnSpc>
              <a:spcAft>
                <a:spcPts val="0"/>
              </a:spcAft>
              <a:buFont typeface="Wingdings" pitchFamily="2" charset="2"/>
              <a:buChar char="§"/>
              <a:defRPr/>
            </a:pPr>
            <a:r>
              <a:rPr lang="en-US" sz="3300" dirty="0"/>
              <a:t>10-day global</a:t>
            </a:r>
          </a:p>
          <a:p>
            <a:pPr marL="411480" eaLnBrk="1" fontAlgn="auto" hangingPunct="1">
              <a:lnSpc>
                <a:spcPct val="90000"/>
              </a:lnSpc>
              <a:spcAft>
                <a:spcPts val="0"/>
              </a:spcAft>
              <a:buFont typeface="Wingdings" pitchFamily="2" charset="2"/>
              <a:buChar char="§"/>
              <a:defRPr/>
            </a:pPr>
            <a:r>
              <a:rPr lang="en-US" sz="3300" dirty="0"/>
              <a:t>28003 – multiple areas</a:t>
            </a:r>
          </a:p>
          <a:p>
            <a:pPr marL="740664" lvl="1" eaLnBrk="1" fontAlgn="auto" hangingPunct="1">
              <a:lnSpc>
                <a:spcPct val="90000"/>
              </a:lnSpc>
              <a:spcAft>
                <a:spcPts val="0"/>
              </a:spcAft>
              <a:buFont typeface="Wingdings" pitchFamily="2" charset="2"/>
              <a:buChar char="§"/>
              <a:defRPr/>
            </a:pPr>
            <a:r>
              <a:rPr lang="en-US" sz="3300" dirty="0"/>
              <a:t>90-day global</a:t>
            </a:r>
          </a:p>
          <a:p>
            <a:pPr marL="411480" eaLnBrk="1" fontAlgn="auto" hangingPunct="1">
              <a:lnSpc>
                <a:spcPct val="90000"/>
              </a:lnSpc>
              <a:spcAft>
                <a:spcPts val="0"/>
              </a:spcAft>
              <a:buFont typeface="Wingdings" pitchFamily="2" charset="2"/>
              <a:buChar char="§"/>
              <a:defRPr/>
            </a:pPr>
            <a:r>
              <a:rPr lang="en-US" sz="3300" dirty="0"/>
              <a:t>28005 – Incision, bone cortex (e.g., osteomyelitis or bone abscess), foot</a:t>
            </a:r>
          </a:p>
          <a:p>
            <a:pPr marL="740664" lvl="1" eaLnBrk="1" fontAlgn="auto" hangingPunct="1">
              <a:lnSpc>
                <a:spcPct val="90000"/>
              </a:lnSpc>
              <a:spcAft>
                <a:spcPts val="0"/>
              </a:spcAft>
              <a:buFont typeface="Wingdings" pitchFamily="2" charset="2"/>
              <a:buChar char="§"/>
              <a:defRPr/>
            </a:pPr>
            <a:r>
              <a:rPr lang="en-US" sz="3300" dirty="0"/>
              <a:t>90-day global</a:t>
            </a:r>
            <a:endParaRPr lang="en-US" sz="31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914400" y="152400"/>
            <a:ext cx="7772400" cy="1274763"/>
          </a:xfrm>
        </p:spPr>
        <p:txBody>
          <a:bodyPr/>
          <a:lstStyle/>
          <a:p>
            <a:pPr eaLnBrk="1" hangingPunct="1"/>
            <a:r>
              <a:rPr lang="en-US" sz="4600"/>
              <a:t>Negative Pressure Wound Therapy Codes</a:t>
            </a:r>
          </a:p>
        </p:txBody>
      </p:sp>
      <p:sp>
        <p:nvSpPr>
          <p:cNvPr id="55299" name="Rectangle 3"/>
          <p:cNvSpPr>
            <a:spLocks noGrp="1" noChangeArrowheads="1"/>
          </p:cNvSpPr>
          <p:nvPr>
            <p:ph idx="1"/>
          </p:nvPr>
        </p:nvSpPr>
        <p:spPr>
          <a:xfrm>
            <a:off x="228600" y="1600200"/>
            <a:ext cx="8686800" cy="4800600"/>
          </a:xfrm>
        </p:spPr>
        <p:txBody>
          <a:bodyPr/>
          <a:lstStyle/>
          <a:p>
            <a:pPr marL="411163" eaLnBrk="1" hangingPunct="1">
              <a:buFont typeface="Wingdings" pitchFamily="2" charset="2"/>
              <a:buChar char="§"/>
            </a:pPr>
            <a:r>
              <a:rPr lang="en-US" sz="2700" dirty="0"/>
              <a:t>97605 – </a:t>
            </a:r>
            <a:r>
              <a:rPr lang="en-US" sz="2700" dirty="0" err="1"/>
              <a:t>NPWT</a:t>
            </a:r>
            <a:r>
              <a:rPr lang="en-US" sz="2700" dirty="0"/>
              <a:t> (vacuum assisted drainage collection), including topical application(s), wound assessment, and instruction for ongoing care, per session; total wound(s) surface area less than or equal to 50 </a:t>
            </a:r>
            <a:r>
              <a:rPr lang="en-US" sz="2400" dirty="0"/>
              <a:t>cm</a:t>
            </a:r>
            <a:r>
              <a:rPr lang="en-US" sz="2400" baseline="30000" dirty="0"/>
              <a:t>2</a:t>
            </a:r>
            <a:endParaRPr lang="en-US" sz="2700" dirty="0"/>
          </a:p>
          <a:p>
            <a:pPr marL="411163" eaLnBrk="1" hangingPunct="1">
              <a:buFont typeface="Wingdings" pitchFamily="2" charset="2"/>
              <a:buChar char="§"/>
            </a:pPr>
            <a:r>
              <a:rPr lang="en-US" sz="2700" dirty="0"/>
              <a:t>97606 – total wound surface greater than 50 </a:t>
            </a:r>
            <a:r>
              <a:rPr lang="en-US" sz="2400" dirty="0"/>
              <a:t>cm</a:t>
            </a:r>
            <a:r>
              <a:rPr lang="en-US" sz="2400" baseline="30000" dirty="0"/>
              <a:t>2</a:t>
            </a:r>
            <a:endParaRPr lang="en-US" sz="2700" dirty="0"/>
          </a:p>
          <a:p>
            <a:pPr marL="411163" eaLnBrk="1" hangingPunct="1">
              <a:buFont typeface="Wingdings" pitchFamily="2" charset="2"/>
              <a:buChar char="§"/>
            </a:pPr>
            <a:r>
              <a:rPr lang="en-US" sz="2700" dirty="0"/>
              <a:t>Selective debridement and dressings are INCLUDED in these codes</a:t>
            </a:r>
          </a:p>
          <a:p>
            <a:pPr marL="411163" eaLnBrk="1" hangingPunct="1">
              <a:buFont typeface="Wingdings" pitchFamily="2" charset="2"/>
              <a:buChar char="§"/>
            </a:pPr>
            <a:r>
              <a:rPr lang="en-US" sz="2700" dirty="0"/>
              <a:t>FDA warning about bleeding complications – </a:t>
            </a:r>
            <a:r>
              <a:rPr lang="en-US" sz="2700" u="sng" dirty="0"/>
              <a:t>Document that you have explained this to your patient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t>Unna Boot Code</a:t>
            </a:r>
          </a:p>
        </p:txBody>
      </p:sp>
      <p:sp>
        <p:nvSpPr>
          <p:cNvPr id="56323" name="Rectangle 3"/>
          <p:cNvSpPr>
            <a:spLocks noGrp="1" noChangeArrowheads="1"/>
          </p:cNvSpPr>
          <p:nvPr>
            <p:ph idx="1"/>
          </p:nvPr>
        </p:nvSpPr>
        <p:spPr>
          <a:xfrm>
            <a:off x="228600" y="1143000"/>
            <a:ext cx="8686800" cy="5257800"/>
          </a:xfrm>
        </p:spPr>
        <p:txBody>
          <a:bodyPr/>
          <a:lstStyle/>
          <a:p>
            <a:pPr eaLnBrk="1" hangingPunct="1">
              <a:buFont typeface="Wingdings" pitchFamily="2" charset="2"/>
              <a:buChar char="§"/>
            </a:pPr>
            <a:endParaRPr lang="en-US" sz="3300" u="sng"/>
          </a:p>
          <a:p>
            <a:pPr eaLnBrk="1" hangingPunct="1">
              <a:buFontTx/>
              <a:buNone/>
            </a:pPr>
            <a:endParaRPr lang="en-US" sz="3300" u="sng"/>
          </a:p>
          <a:p>
            <a:pPr eaLnBrk="1" hangingPunct="1">
              <a:buFont typeface="Wingdings" pitchFamily="2" charset="2"/>
              <a:buChar char="§"/>
            </a:pPr>
            <a:r>
              <a:rPr lang="en-US" sz="3300"/>
              <a:t>29580 – Unna Boot</a:t>
            </a:r>
          </a:p>
          <a:p>
            <a:pPr eaLnBrk="1" hangingPunct="1">
              <a:buFont typeface="Wingdings" pitchFamily="2" charset="2"/>
              <a:buChar char="§"/>
            </a:pPr>
            <a:r>
              <a:rPr lang="en-US" sz="3300"/>
              <a:t>This is “officially” listed in the “casting and strapping” section of CPT and, therefore, it is not considered a bandage and is separately billable</a:t>
            </a:r>
          </a:p>
          <a:p>
            <a:pPr eaLnBrk="1" hangingPunct="1"/>
            <a:endParaRPr lang="en-US" sz="31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0" y="304800"/>
            <a:ext cx="8686800" cy="990600"/>
          </a:xfrm>
        </p:spPr>
        <p:txBody>
          <a:bodyPr/>
          <a:lstStyle/>
          <a:p>
            <a:pPr eaLnBrk="1" hangingPunct="1"/>
            <a:r>
              <a:rPr lang="en-US"/>
              <a:t>Multi-Layer Compression System – NEW CPT CODE for 2010</a:t>
            </a:r>
          </a:p>
        </p:txBody>
      </p:sp>
      <p:sp>
        <p:nvSpPr>
          <p:cNvPr id="57347" name="Rectangle 3"/>
          <p:cNvSpPr>
            <a:spLocks noGrp="1" noChangeArrowheads="1"/>
          </p:cNvSpPr>
          <p:nvPr>
            <p:ph idx="1"/>
          </p:nvPr>
        </p:nvSpPr>
        <p:spPr/>
        <p:txBody>
          <a:bodyPr/>
          <a:lstStyle/>
          <a:p>
            <a:pPr eaLnBrk="1" hangingPunct="1">
              <a:lnSpc>
                <a:spcPct val="90000"/>
              </a:lnSpc>
              <a:buFontTx/>
              <a:buNone/>
            </a:pPr>
            <a:endParaRPr lang="en-US"/>
          </a:p>
          <a:p>
            <a:pPr eaLnBrk="1" hangingPunct="1">
              <a:lnSpc>
                <a:spcPct val="90000"/>
              </a:lnSpc>
            </a:pPr>
            <a:r>
              <a:rPr lang="en-US" sz="4400"/>
              <a:t>For multi-layer compression dressing, also known as a “high compression bandage system” (Profore, DynaFlex), the NEW CPT code is 29581.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304800"/>
            <a:ext cx="9144000" cy="990600"/>
          </a:xfrm>
        </p:spPr>
        <p:txBody>
          <a:bodyPr/>
          <a:lstStyle/>
          <a:p>
            <a:pPr eaLnBrk="1" hangingPunct="1"/>
            <a:r>
              <a:rPr lang="en-US"/>
              <a:t>Pressure Ulcer Grading System</a:t>
            </a:r>
          </a:p>
        </p:txBody>
      </p:sp>
      <p:sp>
        <p:nvSpPr>
          <p:cNvPr id="10243" name="Content Placeholder 2"/>
          <p:cNvSpPr>
            <a:spLocks noGrp="1"/>
          </p:cNvSpPr>
          <p:nvPr>
            <p:ph idx="1"/>
          </p:nvPr>
        </p:nvSpPr>
        <p:spPr/>
        <p:txBody>
          <a:bodyPr/>
          <a:lstStyle/>
          <a:p>
            <a:pPr eaLnBrk="1" hangingPunct="1"/>
            <a:r>
              <a:rPr lang="en-US"/>
              <a:t>Stage 2 – Partial thickness loss of dermis presenting as a shallow open ulcer with a red pink wound bed.</a:t>
            </a:r>
          </a:p>
        </p:txBody>
      </p:sp>
      <p:pic>
        <p:nvPicPr>
          <p:cNvPr id="10244" name="Picture 11" descr="C:\WINDOWS\Desktop\Heel Pics\Decubitus Heel Ulcers\Subep\Subep post.jpg"/>
          <p:cNvPicPr>
            <a:picLocks noChangeAspect="1" noChangeArrowheads="1"/>
          </p:cNvPicPr>
          <p:nvPr/>
        </p:nvPicPr>
        <p:blipFill>
          <a:blip r:embed="rId2" cstate="print"/>
          <a:srcRect/>
          <a:stretch>
            <a:fillRect/>
          </a:stretch>
        </p:blipFill>
        <p:spPr bwMode="auto">
          <a:xfrm>
            <a:off x="1371600" y="3257550"/>
            <a:ext cx="4419600" cy="331470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a:t>Reimbursement for Advanced Wound Care Modalities</a:t>
            </a:r>
          </a:p>
        </p:txBody>
      </p:sp>
      <p:sp>
        <p:nvSpPr>
          <p:cNvPr id="59395" name="Rectangle 3"/>
          <p:cNvSpPr>
            <a:spLocks noGrp="1" noChangeArrowheads="1"/>
          </p:cNvSpPr>
          <p:nvPr>
            <p:ph idx="1"/>
          </p:nvPr>
        </p:nvSpPr>
        <p:spPr>
          <a:xfrm>
            <a:off x="457200" y="1981200"/>
            <a:ext cx="8229600" cy="4144963"/>
          </a:xfrm>
        </p:spPr>
        <p:txBody>
          <a:bodyPr/>
          <a:lstStyle/>
          <a:p>
            <a:pPr eaLnBrk="1" hangingPunct="1">
              <a:lnSpc>
                <a:spcPct val="90000"/>
              </a:lnSpc>
            </a:pPr>
            <a:r>
              <a:rPr lang="en-US" dirty="0"/>
              <a:t>Always check your LCD for coverage and payment variations</a:t>
            </a:r>
          </a:p>
          <a:p>
            <a:pPr lvl="1" eaLnBrk="1" hangingPunct="1">
              <a:lnSpc>
                <a:spcPct val="90000"/>
              </a:lnSpc>
            </a:pPr>
            <a:r>
              <a:rPr lang="en-US" dirty="0"/>
              <a:t>There are many inconsistencies for products and procedures from payer to payer </a:t>
            </a:r>
          </a:p>
          <a:p>
            <a:pPr eaLnBrk="1" hangingPunct="1">
              <a:lnSpc>
                <a:spcPct val="90000"/>
              </a:lnSpc>
            </a:pPr>
            <a:r>
              <a:rPr lang="en-US" dirty="0"/>
              <a:t>Products and procedures with consistent coverage are typically safe, effective, and provide multiple patient and physician benefits</a:t>
            </a:r>
          </a:p>
          <a:p>
            <a:pPr eaLnBrk="1" hangingPunct="1">
              <a:lnSpc>
                <a:spcPct val="90000"/>
              </a:lnSpc>
            </a:pP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idx="4294967295"/>
          </p:nvPr>
        </p:nvSpPr>
        <p:spPr>
          <a:xfrm>
            <a:off x="990600" y="228600"/>
            <a:ext cx="7696200" cy="990600"/>
          </a:xfrm>
        </p:spPr>
        <p:txBody>
          <a:bodyPr/>
          <a:lstStyle/>
          <a:p>
            <a:pPr eaLnBrk="1" hangingPunct="1"/>
            <a:r>
              <a:rPr lang="en-US"/>
              <a:t>Platelet Rich Plasma</a:t>
            </a:r>
          </a:p>
        </p:txBody>
      </p:sp>
      <p:sp>
        <p:nvSpPr>
          <p:cNvPr id="60419" name="Content Placeholder 2"/>
          <p:cNvSpPr>
            <a:spLocks noGrp="1"/>
          </p:cNvSpPr>
          <p:nvPr>
            <p:ph idx="4294967295"/>
          </p:nvPr>
        </p:nvSpPr>
        <p:spPr>
          <a:xfrm>
            <a:off x="152400" y="1143000"/>
            <a:ext cx="8686800" cy="5257800"/>
          </a:xfrm>
        </p:spPr>
        <p:txBody>
          <a:bodyPr/>
          <a:lstStyle/>
          <a:p>
            <a:pPr eaLnBrk="1" hangingPunct="1"/>
            <a:r>
              <a:rPr lang="en-US" dirty="0"/>
              <a:t>Category III (tracking) code - </a:t>
            </a:r>
            <a:r>
              <a:rPr lang="en-US" dirty="0" err="1"/>
              <a:t>0232T</a:t>
            </a:r>
            <a:endParaRPr lang="en-US" dirty="0"/>
          </a:p>
          <a:p>
            <a:pPr eaLnBrk="1" hangingPunct="1"/>
            <a:r>
              <a:rPr lang="en-US" dirty="0"/>
              <a:t>Effective as of 1/01/2010</a:t>
            </a:r>
          </a:p>
          <a:p>
            <a:pPr eaLnBrk="1" hangingPunct="1"/>
            <a:r>
              <a:rPr lang="en-US" dirty="0" err="1"/>
              <a:t>0232T</a:t>
            </a:r>
            <a:r>
              <a:rPr lang="en-US" dirty="0"/>
              <a:t> – Injection(s), platelet rich plasma, any tissue, including guidance, harvesting and preparation when performed</a:t>
            </a:r>
          </a:p>
          <a:p>
            <a:pPr eaLnBrk="1" hangingPunct="1"/>
            <a:r>
              <a:rPr lang="en-US" dirty="0"/>
              <a:t>A high-quality study just published in </a:t>
            </a:r>
            <a:r>
              <a:rPr lang="en-US" dirty="0" err="1"/>
              <a:t>JAMA</a:t>
            </a:r>
            <a:r>
              <a:rPr lang="en-US" dirty="0"/>
              <a:t> showed that platelet rich plasma was </a:t>
            </a:r>
            <a:r>
              <a:rPr lang="en-US" u="sng" dirty="0"/>
              <a:t>not</a:t>
            </a:r>
            <a:r>
              <a:rPr lang="en-US" dirty="0"/>
              <a:t> effective in treating Achilles tendinitis</a:t>
            </a:r>
            <a:br>
              <a:rPr lang="en-US" dirty="0"/>
            </a:br>
            <a:br>
              <a:rPr lang="en-US" dirty="0"/>
            </a:b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27"/>
          <p:cNvPicPr>
            <a:picLocks noChangeAspect="1" noChangeArrowheads="1"/>
          </p:cNvPicPr>
          <p:nvPr/>
        </p:nvPicPr>
        <p:blipFill>
          <a:blip r:embed="rId2" cstate="print"/>
          <a:srcRect/>
          <a:stretch>
            <a:fillRect/>
          </a:stretch>
        </p:blipFill>
        <p:spPr bwMode="auto">
          <a:xfrm>
            <a:off x="4114800" y="1371600"/>
            <a:ext cx="2971800" cy="5105400"/>
          </a:xfrm>
          <a:prstGeom prst="rect">
            <a:avLst/>
          </a:prstGeom>
          <a:noFill/>
          <a:ln w="9525">
            <a:noFill/>
            <a:miter lim="800000"/>
            <a:headEnd/>
            <a:tailEnd/>
          </a:ln>
          <a:effectLst/>
        </p:spPr>
      </p:pic>
      <p:pic>
        <p:nvPicPr>
          <p:cNvPr id="3" name="Picture 1028"/>
          <p:cNvPicPr>
            <a:picLocks noChangeAspect="1" noChangeArrowheads="1"/>
          </p:cNvPicPr>
          <p:nvPr/>
        </p:nvPicPr>
        <p:blipFill>
          <a:blip r:embed="rId3" cstate="print"/>
          <a:srcRect/>
          <a:stretch>
            <a:fillRect/>
          </a:stretch>
        </p:blipFill>
        <p:spPr bwMode="auto">
          <a:xfrm>
            <a:off x="1371600" y="2895600"/>
            <a:ext cx="2667000" cy="1439863"/>
          </a:xfrm>
          <a:prstGeom prst="rect">
            <a:avLst/>
          </a:prstGeom>
          <a:noFill/>
          <a:ln w="9525">
            <a:noFill/>
            <a:miter lim="800000"/>
            <a:headEnd/>
            <a:tailEnd/>
          </a:ln>
          <a:effectLst/>
        </p:spPr>
      </p:pic>
      <p:sp>
        <p:nvSpPr>
          <p:cNvPr id="6" name="Title 5"/>
          <p:cNvSpPr>
            <a:spLocks noGrp="1"/>
          </p:cNvSpPr>
          <p:nvPr>
            <p:ph type="title"/>
          </p:nvPr>
        </p:nvSpPr>
        <p:spPr/>
        <p:txBody>
          <a:bodyPr/>
          <a:lstStyle/>
          <a:p>
            <a:r>
              <a:rPr lang="en-US" dirty="0"/>
              <a:t>Questions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304800"/>
            <a:ext cx="9144000" cy="990600"/>
          </a:xfrm>
        </p:spPr>
        <p:txBody>
          <a:bodyPr/>
          <a:lstStyle/>
          <a:p>
            <a:pPr eaLnBrk="1" hangingPunct="1"/>
            <a:r>
              <a:rPr lang="en-US"/>
              <a:t>Pressure Ulcer Grading System</a:t>
            </a:r>
          </a:p>
        </p:txBody>
      </p:sp>
      <p:sp>
        <p:nvSpPr>
          <p:cNvPr id="11267" name="Content Placeholder 2"/>
          <p:cNvSpPr>
            <a:spLocks noGrp="1"/>
          </p:cNvSpPr>
          <p:nvPr>
            <p:ph idx="1"/>
          </p:nvPr>
        </p:nvSpPr>
        <p:spPr/>
        <p:txBody>
          <a:bodyPr/>
          <a:lstStyle/>
          <a:p>
            <a:pPr eaLnBrk="1" hangingPunct="1"/>
            <a:r>
              <a:rPr lang="en-US"/>
              <a:t>Stage 3 – Full Thickness tissue loss. Subcutaneous fat may be visible, but bone, tendon or muscle must not be exposed.</a:t>
            </a:r>
          </a:p>
        </p:txBody>
      </p:sp>
      <p:pic>
        <p:nvPicPr>
          <p:cNvPr id="11268" name="Picture 2" descr="C:\WINDOWS\Desktop\Ulcers-Wounds\Decubitus Heel Ulcers\Delaney 6854\D6854 (12-18-00)L1.JPG"/>
          <p:cNvPicPr>
            <a:picLocks noChangeAspect="1" noChangeArrowheads="1"/>
          </p:cNvPicPr>
          <p:nvPr/>
        </p:nvPicPr>
        <p:blipFill>
          <a:blip r:embed="rId2" cstate="print"/>
          <a:srcRect/>
          <a:stretch>
            <a:fillRect/>
          </a:stretch>
        </p:blipFill>
        <p:spPr bwMode="auto">
          <a:xfrm>
            <a:off x="1371600" y="3581400"/>
            <a:ext cx="4419600" cy="3048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304800"/>
            <a:ext cx="9144000" cy="990600"/>
          </a:xfrm>
        </p:spPr>
        <p:txBody>
          <a:bodyPr/>
          <a:lstStyle/>
          <a:p>
            <a:pPr eaLnBrk="1" hangingPunct="1"/>
            <a:r>
              <a:rPr lang="en-US"/>
              <a:t>Pressure Ulcer Grading System</a:t>
            </a:r>
          </a:p>
        </p:txBody>
      </p:sp>
      <p:sp>
        <p:nvSpPr>
          <p:cNvPr id="12291" name="Content Placeholder 2"/>
          <p:cNvSpPr>
            <a:spLocks noGrp="1"/>
          </p:cNvSpPr>
          <p:nvPr>
            <p:ph idx="1"/>
          </p:nvPr>
        </p:nvSpPr>
        <p:spPr/>
        <p:txBody>
          <a:bodyPr/>
          <a:lstStyle/>
          <a:p>
            <a:pPr eaLnBrk="1" hangingPunct="1"/>
            <a:r>
              <a:rPr lang="en-US" dirty="0"/>
              <a:t>Stage 4 – Full Thickness tissue loss with exposed bone, tendon, or muscle. Slough and eschar may be present on some parts of the wound bed.  </a:t>
            </a:r>
          </a:p>
        </p:txBody>
      </p:sp>
      <p:pic>
        <p:nvPicPr>
          <p:cNvPr id="12292" name="Picture 2" descr="P1120004"/>
          <p:cNvPicPr>
            <a:picLocks noChangeAspect="1" noChangeArrowheads="1"/>
          </p:cNvPicPr>
          <p:nvPr/>
        </p:nvPicPr>
        <p:blipFill>
          <a:blip r:embed="rId2" cstate="print"/>
          <a:srcRect/>
          <a:stretch>
            <a:fillRect/>
          </a:stretch>
        </p:blipFill>
        <p:spPr bwMode="auto">
          <a:xfrm>
            <a:off x="3048000" y="3733800"/>
            <a:ext cx="1905000" cy="28575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304800"/>
            <a:ext cx="9144000" cy="990600"/>
          </a:xfrm>
        </p:spPr>
        <p:txBody>
          <a:bodyPr/>
          <a:lstStyle/>
          <a:p>
            <a:pPr eaLnBrk="1" hangingPunct="1"/>
            <a:r>
              <a:rPr lang="en-US"/>
              <a:t>Pressure Ulcer Grading System</a:t>
            </a:r>
          </a:p>
        </p:txBody>
      </p:sp>
      <p:sp>
        <p:nvSpPr>
          <p:cNvPr id="13315" name="Content Placeholder 2"/>
          <p:cNvSpPr>
            <a:spLocks noGrp="1"/>
          </p:cNvSpPr>
          <p:nvPr>
            <p:ph idx="1"/>
          </p:nvPr>
        </p:nvSpPr>
        <p:spPr/>
        <p:txBody>
          <a:bodyPr/>
          <a:lstStyle/>
          <a:p>
            <a:pPr eaLnBrk="1" hangingPunct="1"/>
            <a:r>
              <a:rPr lang="en-US"/>
              <a:t>Unstageable – Full thickness tissue loss in which the base of the ulcer is covered by slough and/or eschar in the wound bed.</a:t>
            </a:r>
          </a:p>
        </p:txBody>
      </p:sp>
      <p:pic>
        <p:nvPicPr>
          <p:cNvPr id="13316" name="Picture 4" descr="C:\WINDOWS\Desktop\Heel Pics\Decubitus Heel Ulcers\BK and dry stable\dry stable post edge (10-3-00)3.jpg"/>
          <p:cNvPicPr>
            <a:picLocks noChangeAspect="1" noChangeArrowheads="1"/>
          </p:cNvPicPr>
          <p:nvPr/>
        </p:nvPicPr>
        <p:blipFill>
          <a:blip r:embed="rId2" cstate="print"/>
          <a:srcRect/>
          <a:stretch>
            <a:fillRect/>
          </a:stretch>
        </p:blipFill>
        <p:spPr bwMode="auto">
          <a:xfrm>
            <a:off x="2895600" y="4514850"/>
            <a:ext cx="3124200" cy="2343150"/>
          </a:xfrm>
          <a:prstGeom prst="rect">
            <a:avLst/>
          </a:prstGeom>
          <a:noFill/>
          <a:ln w="9525">
            <a:noFill/>
            <a:miter lim="800000"/>
            <a:headEnd/>
            <a:tailEnd/>
          </a:ln>
        </p:spPr>
      </p:pic>
      <p:pic>
        <p:nvPicPr>
          <p:cNvPr id="13317" name="Picture 6" descr="S5777 (03-7-01)2"/>
          <p:cNvPicPr>
            <a:picLocks noChangeAspect="1" noChangeArrowheads="1"/>
          </p:cNvPicPr>
          <p:nvPr/>
        </p:nvPicPr>
        <p:blipFill>
          <a:blip r:embed="rId3" cstate="print"/>
          <a:srcRect/>
          <a:stretch>
            <a:fillRect/>
          </a:stretch>
        </p:blipFill>
        <p:spPr bwMode="auto">
          <a:xfrm>
            <a:off x="5638800" y="3390900"/>
            <a:ext cx="3200400" cy="2401888"/>
          </a:xfrm>
          <a:prstGeom prst="rect">
            <a:avLst/>
          </a:prstGeom>
          <a:noFill/>
          <a:ln w="9525">
            <a:noFill/>
            <a:miter lim="800000"/>
            <a:headEnd/>
            <a:tailEnd/>
          </a:ln>
        </p:spPr>
      </p:pic>
      <p:pic>
        <p:nvPicPr>
          <p:cNvPr id="13318" name="Picture 5" descr="C:\Documents and Settings\MGG\FEET\P4240032.JPG"/>
          <p:cNvPicPr>
            <a:picLocks noChangeAspect="1" noChangeArrowheads="1"/>
          </p:cNvPicPr>
          <p:nvPr/>
        </p:nvPicPr>
        <p:blipFill>
          <a:blip r:embed="rId4" cstate="print"/>
          <a:srcRect/>
          <a:stretch>
            <a:fillRect/>
          </a:stretch>
        </p:blipFill>
        <p:spPr bwMode="auto">
          <a:xfrm>
            <a:off x="0" y="3505200"/>
            <a:ext cx="3352800" cy="25146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a:t>Codes For Skin Replacement Surgery</a:t>
            </a:r>
          </a:p>
        </p:txBody>
      </p:sp>
      <p:sp>
        <p:nvSpPr>
          <p:cNvPr id="16387" name="Rectangle 3"/>
          <p:cNvSpPr>
            <a:spLocks noGrp="1" noChangeArrowheads="1"/>
          </p:cNvSpPr>
          <p:nvPr>
            <p:ph idx="1"/>
          </p:nvPr>
        </p:nvSpPr>
        <p:spPr/>
        <p:txBody>
          <a:bodyPr/>
          <a:lstStyle/>
          <a:p>
            <a:pPr eaLnBrk="1" hangingPunct="1"/>
            <a:r>
              <a:rPr lang="en-US" sz="3100"/>
              <a:t>There are codes for “Surgical Preparation,” formerly called Wound Bed Preparation.</a:t>
            </a:r>
          </a:p>
          <a:p>
            <a:pPr eaLnBrk="1" hangingPunct="1"/>
            <a:r>
              <a:rPr lang="en-US" sz="3100"/>
              <a:t>The codes are:</a:t>
            </a:r>
          </a:p>
          <a:p>
            <a:pPr lvl="1" eaLnBrk="1" hangingPunct="1"/>
            <a:r>
              <a:rPr lang="en-US" sz="3100"/>
              <a:t>15002 </a:t>
            </a:r>
          </a:p>
          <a:p>
            <a:pPr lvl="1" eaLnBrk="1" hangingPunct="1"/>
            <a:r>
              <a:rPr lang="en-US" sz="3100"/>
              <a:t>15003</a:t>
            </a:r>
          </a:p>
          <a:p>
            <a:pPr lvl="1" eaLnBrk="1" hangingPunct="1"/>
            <a:r>
              <a:rPr lang="en-US" sz="3100"/>
              <a:t>15004</a:t>
            </a:r>
          </a:p>
          <a:p>
            <a:pPr lvl="1" eaLnBrk="1" hangingPunct="1"/>
            <a:r>
              <a:rPr lang="en-US" sz="3100"/>
              <a:t>15005</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682</TotalTime>
  <Words>2276</Words>
  <Application>Microsoft Office PowerPoint</Application>
  <PresentationFormat>On-screen Show (4:3)</PresentationFormat>
  <Paragraphs>297</Paragraphs>
  <Slides>52</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Arial</vt:lpstr>
      <vt:lpstr>Times New Roman</vt:lpstr>
      <vt:lpstr>Wingdings</vt:lpstr>
      <vt:lpstr>Default Design</vt:lpstr>
      <vt:lpstr>   Coding for Wound Care in 2017: Updates and Changes                                                      Lawrence A. Santi, DPM, FASPS                                                        Member, APMA Coding Committee </vt:lpstr>
      <vt:lpstr>Ulcer &amp; Wound Grading</vt:lpstr>
      <vt:lpstr>Pressure Ulcer Grading System</vt:lpstr>
      <vt:lpstr>Pressure Ulcer Grading System</vt:lpstr>
      <vt:lpstr>Pressure Ulcer Grading System</vt:lpstr>
      <vt:lpstr>Pressure Ulcer Grading System</vt:lpstr>
      <vt:lpstr>Pressure Ulcer Grading System</vt:lpstr>
      <vt:lpstr>Pressure Ulcer Grading System</vt:lpstr>
      <vt:lpstr>Codes For Skin Replacement Surgery</vt:lpstr>
      <vt:lpstr>Codes For Skin Replacement Surgery</vt:lpstr>
      <vt:lpstr>Codes For Skin Replacement Surgery</vt:lpstr>
      <vt:lpstr>New Application Codes for 2012 Codes for Leg</vt:lpstr>
      <vt:lpstr>New Application Codes for 2012 Codes for Leg</vt:lpstr>
      <vt:lpstr>New Application Codes for 2012 Codes for Feet</vt:lpstr>
      <vt:lpstr>New Application Codes for 2012 Codes for Feet</vt:lpstr>
      <vt:lpstr>Skin Replacement Surgery</vt:lpstr>
      <vt:lpstr> Skin Replacement Surgery</vt:lpstr>
      <vt:lpstr>Skin Replacement Surgery</vt:lpstr>
      <vt:lpstr> Skin Replacement Surgery</vt:lpstr>
      <vt:lpstr>Wound Care Code Modifiers</vt:lpstr>
      <vt:lpstr> Skin Replacement Surgery</vt:lpstr>
      <vt:lpstr>Apligraf</vt:lpstr>
      <vt:lpstr>Skin Replacement Surgery</vt:lpstr>
      <vt:lpstr>Dermagraft</vt:lpstr>
      <vt:lpstr> Skin Replacement Surgery</vt:lpstr>
      <vt:lpstr>Skin Replacement Surgery</vt:lpstr>
      <vt:lpstr>Oasis, PriMatrix, Surgisis, and MatriStem</vt:lpstr>
      <vt:lpstr>Codes For Skin Replacement Surgery</vt:lpstr>
      <vt:lpstr>Reimbursement for Advanced Wound Care Modalities</vt:lpstr>
      <vt:lpstr>Common Products used for Advanced Wound Care</vt:lpstr>
      <vt:lpstr>Change in Wording + New Code</vt:lpstr>
      <vt:lpstr>Change in Wording + New Code</vt:lpstr>
      <vt:lpstr>Change in Wording + New Code</vt:lpstr>
      <vt:lpstr>CMS &amp; Debridement</vt:lpstr>
      <vt:lpstr>97597 - 97598</vt:lpstr>
      <vt:lpstr>PowerPoint Presentation</vt:lpstr>
      <vt:lpstr>PowerPoint Presentation</vt:lpstr>
      <vt:lpstr>PowerPoint Presentation</vt:lpstr>
      <vt:lpstr>PowerPoint Presentation</vt:lpstr>
      <vt:lpstr>PowerPoint Presentation</vt:lpstr>
      <vt:lpstr>Role of Debridement</vt:lpstr>
      <vt:lpstr>Other Codes for Wound Care</vt:lpstr>
      <vt:lpstr>Other Codes for Wound Care</vt:lpstr>
      <vt:lpstr>Other Codes for Wound Care</vt:lpstr>
      <vt:lpstr>Other Codes for Wound Care</vt:lpstr>
      <vt:lpstr>Other Codes for Wound Care</vt:lpstr>
      <vt:lpstr>Negative Pressure Wound Therapy Codes</vt:lpstr>
      <vt:lpstr>Unna Boot Code</vt:lpstr>
      <vt:lpstr>Multi-Layer Compression System – NEW CPT CODE for 2010</vt:lpstr>
      <vt:lpstr>Reimbursement for Advanced Wound Care Modalities</vt:lpstr>
      <vt:lpstr>Platelet Rich Plasma</vt:lpstr>
      <vt:lpstr>Questions</vt:lpstr>
    </vt:vector>
  </TitlesOfParts>
  <Company>Codingline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Harry Goldsmith, DPM</dc:creator>
  <cp:lastModifiedBy>Lawrence Santi</cp:lastModifiedBy>
  <cp:revision>130</cp:revision>
  <dcterms:created xsi:type="dcterms:W3CDTF">2009-04-09T02:29:50Z</dcterms:created>
  <dcterms:modified xsi:type="dcterms:W3CDTF">2017-01-27T17:34:00Z</dcterms:modified>
</cp:coreProperties>
</file>