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315200" cy="9599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43" autoAdjust="0"/>
  </p:normalViewPr>
  <p:slideViewPr>
    <p:cSldViewPr>
      <p:cViewPr varScale="1">
        <p:scale>
          <a:sx n="55" d="100"/>
          <a:sy n="55" d="100"/>
        </p:scale>
        <p:origin x="-36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8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C116-3749-4E9B-9886-888CF8419BC8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3B3D-C558-428C-AAC1-F62DB760A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4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C116-3749-4E9B-9886-888CF8419BC8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3B3D-C558-428C-AAC1-F62DB760A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7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C116-3749-4E9B-9886-888CF8419BC8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3B3D-C558-428C-AAC1-F62DB760A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3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C116-3749-4E9B-9886-888CF8419BC8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3B3D-C558-428C-AAC1-F62DB760A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C116-3749-4E9B-9886-888CF8419BC8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3B3D-C558-428C-AAC1-F62DB760A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5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C116-3749-4E9B-9886-888CF8419BC8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3B3D-C558-428C-AAC1-F62DB760A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1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C116-3749-4E9B-9886-888CF8419BC8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3B3D-C558-428C-AAC1-F62DB760A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4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C116-3749-4E9B-9886-888CF8419BC8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3B3D-C558-428C-AAC1-F62DB760A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0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C116-3749-4E9B-9886-888CF8419BC8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3B3D-C558-428C-AAC1-F62DB760A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9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C116-3749-4E9B-9886-888CF8419BC8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3B3D-C558-428C-AAC1-F62DB760A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C116-3749-4E9B-9886-888CF8419BC8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3B3D-C558-428C-AAC1-F62DB760A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6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9C116-3749-4E9B-9886-888CF8419BC8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E3B3D-C558-428C-AAC1-F62DB760A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1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Calcaneal </a:t>
            </a:r>
            <a:r>
              <a:rPr lang="en-US" dirty="0" err="1" smtClean="0">
                <a:solidFill>
                  <a:srgbClr val="0070C0"/>
                </a:solidFill>
              </a:rPr>
              <a:t>Apophysitis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Mom/Dad my foot hurts!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Kim </a:t>
            </a:r>
            <a:r>
              <a:rPr lang="en-US" dirty="0" err="1" smtClean="0">
                <a:solidFill>
                  <a:srgbClr val="0070C0"/>
                </a:solidFill>
              </a:rPr>
              <a:t>Heineman</a:t>
            </a:r>
            <a:r>
              <a:rPr lang="en-US" dirty="0" smtClean="0">
                <a:solidFill>
                  <a:srgbClr val="0070C0"/>
                </a:solidFill>
              </a:rPr>
              <a:t>, PMAC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50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70C0"/>
                </a:solidFill>
              </a:rPr>
              <a:t>Questions?</a:t>
            </a:r>
            <a:endParaRPr lang="en-US" sz="72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kheineman\AppData\Local\Microsoft\Windows\Temporary Internet Files\Content.IE5\2MYN3DM1\depositphotos_4439888-Question-Marks-Around-Word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83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What is it?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Inflammation of the growth plate in the heel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250141"/>
            <a:ext cx="6019800" cy="433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0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What is it?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</a:t>
            </a:r>
            <a:r>
              <a:rPr lang="en-US" dirty="0" err="1" smtClean="0"/>
              <a:t>Sever’s</a:t>
            </a:r>
            <a:r>
              <a:rPr lang="en-US" dirty="0" smtClean="0"/>
              <a:t> disease, named after Dr. James Sever </a:t>
            </a:r>
          </a:p>
          <a:p>
            <a:r>
              <a:rPr lang="en-US" dirty="0" smtClean="0"/>
              <a:t>Usually occurs during a growth spurt in adolescence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Boys ages 10-15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Girls ages 8-13</a:t>
            </a:r>
          </a:p>
          <a:p>
            <a:pPr marL="457200" indent="-457200"/>
            <a:r>
              <a:rPr lang="en-US" dirty="0" smtClean="0"/>
              <a:t>Typically higher </a:t>
            </a:r>
            <a:r>
              <a:rPr lang="en-US" dirty="0" err="1" smtClean="0"/>
              <a:t>occurence</a:t>
            </a:r>
            <a:r>
              <a:rPr lang="en-US" dirty="0" smtClean="0"/>
              <a:t> in boys</a:t>
            </a:r>
          </a:p>
        </p:txBody>
      </p:sp>
    </p:spTree>
    <p:extLst>
      <p:ext uri="{BB962C8B-B14F-4D97-AF65-F5344CB8AC3E}">
        <p14:creationId xmlns:p14="http://schemas.microsoft.com/office/powerpoint/2010/main" val="300409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Causes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Stress on the heel, overuse or repetitive trauma</a:t>
            </a:r>
          </a:p>
          <a:p>
            <a:r>
              <a:rPr lang="en-US" sz="3600" dirty="0" smtClean="0"/>
              <a:t>Children active in sports</a:t>
            </a:r>
          </a:p>
          <a:p>
            <a:r>
              <a:rPr lang="en-US" sz="3600" dirty="0" smtClean="0"/>
              <a:t>Obesity</a:t>
            </a:r>
          </a:p>
          <a:p>
            <a:r>
              <a:rPr lang="en-US" sz="3600" dirty="0" smtClean="0"/>
              <a:t>Tight Achilles tendon</a:t>
            </a:r>
          </a:p>
          <a:p>
            <a:r>
              <a:rPr lang="en-US" sz="3600" dirty="0" smtClean="0"/>
              <a:t>Foot deformity such as flat feet or high arch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1675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Symptoms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Symptoms may include:</a:t>
            </a:r>
          </a:p>
          <a:p>
            <a:r>
              <a:rPr lang="en-US" sz="3600" dirty="0" smtClean="0"/>
              <a:t>Chief complaint of pain in one or both heels</a:t>
            </a:r>
          </a:p>
          <a:p>
            <a:r>
              <a:rPr lang="en-US" sz="3600" dirty="0" smtClean="0"/>
              <a:t>Tenderness without injury</a:t>
            </a:r>
          </a:p>
          <a:p>
            <a:r>
              <a:rPr lang="en-US" sz="3600" dirty="0" smtClean="0"/>
              <a:t>Increased pain while running or jumping</a:t>
            </a:r>
          </a:p>
          <a:p>
            <a:r>
              <a:rPr lang="en-US" sz="3600" dirty="0" smtClean="0"/>
              <a:t>Limping or walking on toes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3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Diagnosing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Examination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X-rays to rule out another condition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Squeeze test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882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Treatment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Reducing activity that causes pain</a:t>
            </a:r>
          </a:p>
          <a:p>
            <a:r>
              <a:rPr lang="en-US" sz="4000" dirty="0" smtClean="0"/>
              <a:t>Cushion and support for the heel</a:t>
            </a:r>
          </a:p>
          <a:p>
            <a:r>
              <a:rPr lang="en-US" sz="4000" dirty="0" smtClean="0"/>
              <a:t>Anti-inflammatory medications</a:t>
            </a:r>
          </a:p>
          <a:p>
            <a:r>
              <a:rPr lang="en-US" sz="4000" dirty="0" smtClean="0"/>
              <a:t>Stretching and icing</a:t>
            </a:r>
          </a:p>
          <a:p>
            <a:r>
              <a:rPr lang="en-US" sz="4000" dirty="0" smtClean="0"/>
              <a:t>Immobilization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9238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Prevention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Educating parents and coaches</a:t>
            </a:r>
          </a:p>
          <a:p>
            <a:r>
              <a:rPr lang="en-US" sz="4000" dirty="0" smtClean="0"/>
              <a:t>Proper shoes </a:t>
            </a:r>
          </a:p>
          <a:p>
            <a:r>
              <a:rPr lang="en-US" sz="4000" dirty="0" smtClean="0"/>
              <a:t>Stretching and icing</a:t>
            </a:r>
          </a:p>
          <a:p>
            <a:r>
              <a:rPr lang="en-US" sz="4000" dirty="0" smtClean="0"/>
              <a:t>Heel pads or lifts</a:t>
            </a:r>
          </a:p>
          <a:p>
            <a:r>
              <a:rPr lang="en-US" sz="4000" dirty="0" smtClean="0"/>
              <a:t>Arch supports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4271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Conclusion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Calcaneal </a:t>
            </a:r>
            <a:r>
              <a:rPr lang="en-US" dirty="0" err="1" smtClean="0"/>
              <a:t>apophysitis</a:t>
            </a:r>
            <a:r>
              <a:rPr lang="en-US" dirty="0" smtClean="0"/>
              <a:t> is an inflammation of the growth plate in the heel and is a  temporary condition that occurs during adolescence and a time of rapid growth.</a:t>
            </a:r>
          </a:p>
          <a:p>
            <a:r>
              <a:rPr lang="en-US" dirty="0" smtClean="0"/>
              <a:t>It can be treated and managed fairly easily</a:t>
            </a:r>
          </a:p>
          <a:p>
            <a:r>
              <a:rPr lang="en-US" dirty="0" smtClean="0"/>
              <a:t>Does not cause any long term conditions or problems</a:t>
            </a:r>
          </a:p>
          <a:p>
            <a:r>
              <a:rPr lang="en-US" dirty="0" smtClean="0"/>
              <a:t>Will go away without </a:t>
            </a:r>
            <a:r>
              <a:rPr lang="en-US" dirty="0" err="1" smtClean="0"/>
              <a:t>reoccurance</a:t>
            </a:r>
            <a:r>
              <a:rPr lang="en-US" dirty="0" smtClean="0"/>
              <a:t> once the growth plate in the heel has closed.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01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219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Calcaneal Apophysitis</vt:lpstr>
      <vt:lpstr>What is it?</vt:lpstr>
      <vt:lpstr>What is it?</vt:lpstr>
      <vt:lpstr>Causes</vt:lpstr>
      <vt:lpstr>Symptoms</vt:lpstr>
      <vt:lpstr>Diagnosing</vt:lpstr>
      <vt:lpstr>Treatment</vt:lpstr>
      <vt:lpstr>Prevention</vt:lpstr>
      <vt:lpstr>Conclusion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Heineman</dc:creator>
  <cp:lastModifiedBy>Kim Heineman</cp:lastModifiedBy>
  <cp:revision>22</cp:revision>
  <cp:lastPrinted>2017-04-20T20:47:32Z</cp:lastPrinted>
  <dcterms:created xsi:type="dcterms:W3CDTF">2017-04-20T18:12:08Z</dcterms:created>
  <dcterms:modified xsi:type="dcterms:W3CDTF">2017-04-20T21:33:50Z</dcterms:modified>
</cp:coreProperties>
</file>