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4"/>
  </p:notesMasterIdLst>
  <p:sldIdLst>
    <p:sldId id="256" r:id="rId2"/>
    <p:sldId id="338" r:id="rId3"/>
    <p:sldId id="339"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67" r:id="rId32"/>
    <p:sldId id="368" r:id="rId33"/>
    <p:sldId id="369" r:id="rId34"/>
    <p:sldId id="370" r:id="rId35"/>
    <p:sldId id="371" r:id="rId36"/>
    <p:sldId id="372" r:id="rId37"/>
    <p:sldId id="373" r:id="rId38"/>
    <p:sldId id="374" r:id="rId39"/>
    <p:sldId id="375" r:id="rId40"/>
    <p:sldId id="376" r:id="rId41"/>
    <p:sldId id="377" r:id="rId42"/>
    <p:sldId id="378" r:id="rId43"/>
    <p:sldId id="379" r:id="rId44"/>
    <p:sldId id="380" r:id="rId45"/>
    <p:sldId id="381" r:id="rId46"/>
    <p:sldId id="382" r:id="rId47"/>
    <p:sldId id="383" r:id="rId48"/>
    <p:sldId id="384" r:id="rId49"/>
    <p:sldId id="385" r:id="rId50"/>
    <p:sldId id="386" r:id="rId51"/>
    <p:sldId id="387" r:id="rId52"/>
    <p:sldId id="31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9F76A-85B3-439C-84B2-728B8356390C}" type="datetimeFigureOut">
              <a:rPr lang="en-US" smtClean="0"/>
              <a:pPr/>
              <a:t>5/15/2015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5CD3F-F7AB-4D1D-9021-45C2218B3434}" type="slidenum">
              <a:rPr lang="en-US" smtClean="0"/>
              <a:pPr/>
              <a:t>‹#›</a:t>
            </a:fld>
            <a:endParaRPr lang="en-US"/>
          </a:p>
        </p:txBody>
      </p:sp>
    </p:spTree>
    <p:extLst>
      <p:ext uri="{BB962C8B-B14F-4D97-AF65-F5344CB8AC3E}">
        <p14:creationId xmlns:p14="http://schemas.microsoft.com/office/powerpoint/2010/main" val="135041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bwMode="auto">
          <a:xfrm>
            <a:off x="685177" y="4342892"/>
            <a:ext cx="5487646" cy="411456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72735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75CD3F-F7AB-4D1D-9021-45C2218B3434}" type="slidenum">
              <a:rPr lang="en-US" smtClean="0"/>
              <a:pPr/>
              <a:t>32</a:t>
            </a:fld>
            <a:endParaRPr lang="en-US" dirty="0"/>
          </a:p>
        </p:txBody>
      </p:sp>
    </p:spTree>
    <p:extLst>
      <p:ext uri="{BB962C8B-B14F-4D97-AF65-F5344CB8AC3E}">
        <p14:creationId xmlns:p14="http://schemas.microsoft.com/office/powerpoint/2010/main" val="4004094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28"/>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E0A5B3-8475-412C-AC55-B9779F25CC4B}"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
        <p:nvSpPr>
          <p:cNvPr id="7" name="TextBox 6"/>
          <p:cNvSpPr txBox="1"/>
          <p:nvPr userDrawn="1"/>
        </p:nvSpPr>
        <p:spPr>
          <a:xfrm>
            <a:off x="7655032" y="6314181"/>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0A5B3-8475-412C-AC55-B9779F25CC4B}"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6"/>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6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0A5B3-8475-412C-AC55-B9779F25CC4B}"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0A5B3-8475-412C-AC55-B9779F25CC4B}"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5" y="30480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5" y="1143000"/>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0A5B3-8475-412C-AC55-B9779F25CC4B}" type="datetimeFigureOut">
              <a:rPr lang="en-US" smtClean="0"/>
              <a:pPr/>
              <a:t>5/15/2015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E0A5B3-8475-412C-AC55-B9779F25CC4B}"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0A5B3-8475-412C-AC55-B9779F25CC4B}" type="datetimeFigureOut">
              <a:rPr lang="en-US" smtClean="0"/>
              <a:pPr/>
              <a:t>5/15/2015</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0A5B3-8475-412C-AC55-B9779F25CC4B}" type="datetimeFigureOut">
              <a:rPr lang="en-US" smtClean="0"/>
              <a:pPr/>
              <a:t>5/15/2015</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0A5B3-8475-412C-AC55-B9779F25CC4B}" type="datetimeFigureOut">
              <a:rPr lang="en-US" smtClean="0"/>
              <a:pPr/>
              <a:t>5/15/2015</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13"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0A5B3-8475-412C-AC55-B9779F25CC4B}" type="datetimeFigureOut">
              <a:rPr lang="en-US" smtClean="0"/>
              <a:pPr/>
              <a:t>5/15/2015</a:t>
            </a:fld>
            <a:endParaRPr lang="en-US"/>
          </a:p>
        </p:txBody>
      </p:sp>
      <p:sp>
        <p:nvSpPr>
          <p:cNvPr id="6" name="Footer Placeholder 5"/>
          <p:cNvSpPr>
            <a:spLocks noGrp="1"/>
          </p:cNvSpPr>
          <p:nvPr>
            <p:ph type="ftr" sz="quarter" idx="11"/>
          </p:nvPr>
        </p:nvSpPr>
        <p:spPr/>
        <p:txBody>
          <a:bodyPr/>
          <a:lstStyle/>
          <a:p>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0E0A5B3-8475-412C-AC55-B9779F25CC4B}" type="datetimeFigureOut">
              <a:rPr lang="en-US" smtClean="0"/>
              <a:pPr/>
              <a:t>5/15/2015</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localhost/Users/laurenelizabethkyger/Pictures/iPhoto%20Library.photolibrary/Masters/2014/01/21/20140121-153506/Coding_Seminars_Logo_Co%23AA8.jp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6200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4" y="6224463"/>
            <a:ext cx="6858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340776DD-D3B7-4CA2-A1A3-54D2F4EE3FDE}" type="slidenum">
              <a:rPr lang="en-US" smtClean="0"/>
              <a:pPr/>
              <a:t>‹#›</a:t>
            </a:fld>
            <a:endParaRPr lang="en-US" dirty="0"/>
          </a:p>
        </p:txBody>
      </p:sp>
      <p:sp>
        <p:nvSpPr>
          <p:cNvPr id="5" name="Footer Placeholder 4"/>
          <p:cNvSpPr>
            <a:spLocks noGrp="1"/>
          </p:cNvSpPr>
          <p:nvPr>
            <p:ph type="ftr" sz="quarter" idx="3"/>
          </p:nvPr>
        </p:nvSpPr>
        <p:spPr>
          <a:xfrm rot="16200000">
            <a:off x="7586924"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65"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0E0A5B3-8475-412C-AC55-B9779F25CC4B}" type="datetimeFigureOut">
              <a:rPr lang="en-US" smtClean="0"/>
              <a:pPr/>
              <a:t>5/15/2015</a:t>
            </a:fld>
            <a:endParaRPr lang="en-US"/>
          </a:p>
        </p:txBody>
      </p:sp>
      <p:pic>
        <p:nvPicPr>
          <p:cNvPr id="10" name="Picture 9"/>
          <p:cNvPicPr>
            <a:picLocks noChangeAspect="1"/>
          </p:cNvPicPr>
          <p:nvPr userDrawn="1"/>
        </p:nvPicPr>
        <p:blipFill rotWithShape="1">
          <a:blip r:embed="rId13" cstate="print">
            <a:extLst>
              <a:ext uri="{28A0092B-C50C-407E-A947-70E740481C1C}">
                <a14:useLocalDpi xmlns:a14="http://schemas.microsoft.com/office/drawing/2010/main" val="0"/>
              </a:ext>
            </a:extLst>
          </a:blip>
          <a:srcRect l="4624" t="5379" r="3682" b="7199"/>
          <a:stretch/>
        </p:blipFill>
        <p:spPr>
          <a:xfrm>
            <a:off x="6937873" y="5767263"/>
            <a:ext cx="1520327" cy="914400"/>
          </a:xfrm>
          <a:prstGeom prst="rect">
            <a:avLst/>
          </a:prstGeom>
        </p:spPr>
      </p:pic>
      <p:pic>
        <p:nvPicPr>
          <p:cNvPr id="11" name="Coding_Seminars_Logo_Co#AA8.jpg" descr="/Users/laurenelizabethkyger/Pictures/iPhoto Library.photolibrary/Masters/2014/01/21/20140121-153506/Coding_Seminars_Logo_Co#AA8.jpg"/>
          <p:cNvPicPr>
            <a:picLocks noChangeAspect="1"/>
          </p:cNvPicPr>
          <p:nvPr userDrawn="1"/>
        </p:nvPicPr>
        <p:blipFill>
          <a:blip r:embed="rId14" r:link="rId15" cstate="print">
            <a:extLst>
              <a:ext uri="{28A0092B-C50C-407E-A947-70E740481C1C}">
                <a14:useLocalDpi xmlns:a14="http://schemas.microsoft.com/office/drawing/2010/main" val="0"/>
              </a:ext>
            </a:extLst>
          </a:blip>
          <a:stretch>
            <a:fillRect/>
          </a:stretch>
        </p:blipFill>
        <p:spPr>
          <a:xfrm>
            <a:off x="152400" y="6049921"/>
            <a:ext cx="2209800" cy="631742"/>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defTabSz="914400" rtl="0" eaLnBrk="1" latinLnBrk="0" hangingPunct="1">
        <a:spcBef>
          <a:spcPct val="0"/>
        </a:spcBef>
        <a:buNone/>
        <a:defRPr sz="4400" kern="1200" cap="none" spc="-100" baseline="0">
          <a:ln>
            <a:noFill/>
          </a:ln>
          <a:solidFill>
            <a:schemeClr val="tx2"/>
          </a:solidFill>
          <a:effectLst/>
          <a:latin typeface="+mn-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265"/>
            <a:ext cx="7620000" cy="2971800"/>
          </a:xfrm>
        </p:spPr>
        <p:txBody>
          <a:bodyPr anchor="ctr"/>
          <a:lstStyle/>
          <a:p>
            <a:pPr lvl="0" algn="ctr"/>
            <a:r>
              <a:rPr lang="en-US" sz="3200" b="1" dirty="0"/>
              <a:t>Diseases of the Musculoskeletal System and Connective Tissue</a:t>
            </a:r>
            <a:br>
              <a:rPr lang="en-US" sz="3200" b="1" dirty="0"/>
            </a:br>
            <a:r>
              <a:rPr lang="en-US" sz="3200" b="1" dirty="0"/>
              <a:t>M00 – </a:t>
            </a:r>
            <a:r>
              <a:rPr lang="en-US" sz="3200" b="1" dirty="0" smtClean="0"/>
              <a:t>M50 </a:t>
            </a:r>
            <a:endParaRPr lang="en-US" sz="3200" b="1" dirty="0"/>
          </a:p>
        </p:txBody>
      </p:sp>
      <p:sp>
        <p:nvSpPr>
          <p:cNvPr id="9" name="Subtitle 6"/>
          <p:cNvSpPr>
            <a:spLocks noGrp="1"/>
          </p:cNvSpPr>
          <p:nvPr>
            <p:ph type="subTitle" idx="1"/>
          </p:nvPr>
        </p:nvSpPr>
        <p:spPr>
          <a:xfrm>
            <a:off x="1447800" y="2743200"/>
            <a:ext cx="5562600" cy="2743200"/>
          </a:xfrm>
        </p:spPr>
        <p:txBody>
          <a:bodyPr anchor="ctr">
            <a:noAutofit/>
          </a:bodyPr>
          <a:lstStyle/>
          <a:p>
            <a:pPr algn="ctr"/>
            <a:r>
              <a:rPr lang="en-US" sz="2400" b="1" dirty="0" smtClean="0">
                <a:solidFill>
                  <a:schemeClr val="tx2"/>
                </a:solidFill>
              </a:rPr>
              <a:t>PAINFUL BUNION, ANKLE SPRAIN AND TAILOR’S BUNION</a:t>
            </a:r>
          </a:p>
          <a:p>
            <a:pPr algn="ctr"/>
            <a:endParaRPr lang="en-US" sz="2400" b="1" dirty="0" smtClean="0">
              <a:solidFill>
                <a:schemeClr val="tx2"/>
              </a:solidFill>
            </a:endParaRPr>
          </a:p>
          <a:p>
            <a:pPr algn="ctr"/>
            <a:endParaRPr lang="en-US" sz="2400" b="1" dirty="0">
              <a:solidFill>
                <a:schemeClr val="tx2"/>
              </a:solidFill>
            </a:endParaRPr>
          </a:p>
          <a:p>
            <a:pPr algn="ctr"/>
            <a:r>
              <a:rPr lang="en-US" sz="2400" b="1" dirty="0" smtClean="0">
                <a:solidFill>
                  <a:schemeClr val="tx2"/>
                </a:solidFill>
              </a:rPr>
              <a:t>	Lawrence A. Santi, DPM, FASPS</a:t>
            </a:r>
            <a:endParaRPr lang="en-US" sz="2400" b="1" dirty="0">
              <a:solidFill>
                <a:schemeClr val="tx2"/>
              </a:solidFill>
            </a:endParaRPr>
          </a:p>
          <a:p>
            <a:pPr algn="ctr"/>
            <a:endParaRPr lang="en-US" sz="2400" b="1" dirty="0">
              <a:solidFill>
                <a:schemeClr val="tx2"/>
              </a:solidFill>
            </a:endParaRPr>
          </a:p>
        </p:txBody>
      </p:sp>
    </p:spTree>
    <p:extLst>
      <p:ext uri="{BB962C8B-B14F-4D97-AF65-F5344CB8AC3E}">
        <p14:creationId xmlns:p14="http://schemas.microsoft.com/office/powerpoint/2010/main" val="1614350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620000" cy="3810000"/>
          </a:xfrm>
        </p:spPr>
        <p:txBody>
          <a:bodyPr/>
          <a:lstStyle/>
          <a:p>
            <a:pPr algn="ctr"/>
            <a:r>
              <a:rPr lang="en-US" sz="4000" dirty="0" smtClean="0"/>
              <a:t>REVIEW OF EXCLUDES NOTES</a:t>
            </a:r>
            <a:endParaRPr lang="en-US" sz="4000" dirty="0"/>
          </a:p>
        </p:txBody>
      </p:sp>
    </p:spTree>
    <p:extLst>
      <p:ext uri="{BB962C8B-B14F-4D97-AF65-F5344CB8AC3E}">
        <p14:creationId xmlns:p14="http://schemas.microsoft.com/office/powerpoint/2010/main" val="3713254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04"/>
            <a:ext cx="7620000" cy="1143000"/>
          </a:xfrm>
        </p:spPr>
        <p:txBody>
          <a:bodyPr anchor="ctr"/>
          <a:lstStyle/>
          <a:p>
            <a:pPr algn="ctr"/>
            <a:r>
              <a:rPr lang="en-US" sz="4000" dirty="0"/>
              <a:t>EXCLUDES NOTES</a:t>
            </a:r>
          </a:p>
        </p:txBody>
      </p:sp>
      <p:sp>
        <p:nvSpPr>
          <p:cNvPr id="3" name="Content Placeholder 2"/>
          <p:cNvSpPr>
            <a:spLocks noGrp="1"/>
          </p:cNvSpPr>
          <p:nvPr>
            <p:ph idx="1"/>
          </p:nvPr>
        </p:nvSpPr>
        <p:spPr>
          <a:xfrm>
            <a:off x="457200" y="1295400"/>
            <a:ext cx="7848600" cy="4648200"/>
          </a:xfrm>
        </p:spPr>
        <p:txBody>
          <a:bodyPr>
            <a:normAutofit/>
          </a:bodyPr>
          <a:lstStyle/>
          <a:p>
            <a:pPr>
              <a:lnSpc>
                <a:spcPct val="80000"/>
              </a:lnSpc>
            </a:pPr>
            <a:r>
              <a:rPr lang="en-US" sz="2400" dirty="0" smtClean="0"/>
              <a:t>Excludes1 note</a:t>
            </a:r>
          </a:p>
          <a:p>
            <a:pPr marL="114300" indent="0">
              <a:lnSpc>
                <a:spcPct val="80000"/>
              </a:lnSpc>
              <a:buNone/>
            </a:pPr>
            <a:endParaRPr lang="en-US" sz="1000" dirty="0" smtClean="0"/>
          </a:p>
          <a:p>
            <a:pPr lvl="1">
              <a:lnSpc>
                <a:spcPct val="80000"/>
              </a:lnSpc>
              <a:buNone/>
            </a:pPr>
            <a:r>
              <a:rPr lang="en-US" sz="2400" dirty="0" smtClean="0"/>
              <a:t>– Indicates that code identified in the note and code where the note appears cannot be reported together because the 2 conditions cannot occur together.</a:t>
            </a:r>
          </a:p>
          <a:p>
            <a:pPr lvl="1">
              <a:lnSpc>
                <a:spcPct val="80000"/>
              </a:lnSpc>
              <a:buNone/>
            </a:pPr>
            <a:endParaRPr lang="en-US" sz="2400" dirty="0" smtClean="0"/>
          </a:p>
          <a:p>
            <a:pPr marL="114300" lvl="1" indent="0">
              <a:lnSpc>
                <a:spcPct val="80000"/>
              </a:lnSpc>
              <a:buClr>
                <a:schemeClr val="accent1"/>
              </a:buClr>
              <a:buNone/>
            </a:pPr>
            <a:r>
              <a:rPr lang="en-US" sz="2400" dirty="0" smtClean="0"/>
              <a:t>Example: </a:t>
            </a:r>
            <a:r>
              <a:rPr lang="en-US" sz="2400" dirty="0"/>
              <a:t>E10 Type 1 Diabetes </a:t>
            </a:r>
            <a:r>
              <a:rPr lang="en-US" sz="2400" dirty="0" smtClean="0"/>
              <a:t>mellitus</a:t>
            </a:r>
          </a:p>
          <a:p>
            <a:pPr marL="114300" lvl="1" indent="0">
              <a:lnSpc>
                <a:spcPct val="80000"/>
              </a:lnSpc>
              <a:buClr>
                <a:schemeClr val="accent1"/>
              </a:buClr>
              <a:buNone/>
            </a:pPr>
            <a:endParaRPr lang="en-US" sz="1050" dirty="0" smtClean="0"/>
          </a:p>
          <a:p>
            <a:pPr marL="411480" lvl="1" indent="0">
              <a:lnSpc>
                <a:spcPct val="80000"/>
              </a:lnSpc>
              <a:buNone/>
            </a:pPr>
            <a:r>
              <a:rPr lang="en-US" sz="2400" dirty="0" smtClean="0"/>
              <a:t>Excludes1</a:t>
            </a:r>
            <a:r>
              <a:rPr lang="en-US" sz="2400" dirty="0"/>
              <a:t>: </a:t>
            </a:r>
          </a:p>
          <a:p>
            <a:pPr>
              <a:lnSpc>
                <a:spcPct val="80000"/>
              </a:lnSpc>
              <a:buNone/>
            </a:pPr>
            <a:r>
              <a:rPr lang="en-US" sz="2400" dirty="0"/>
              <a:t>     diabetes mellitus due to underlying condition (E08.-) </a:t>
            </a:r>
          </a:p>
          <a:p>
            <a:pPr>
              <a:lnSpc>
                <a:spcPct val="80000"/>
              </a:lnSpc>
              <a:buNone/>
            </a:pPr>
            <a:r>
              <a:rPr lang="en-US" sz="2400" dirty="0"/>
              <a:t>     drug or chemical induced diabetes mellitus (E09.-) </a:t>
            </a:r>
          </a:p>
          <a:p>
            <a:pPr>
              <a:lnSpc>
                <a:spcPct val="80000"/>
              </a:lnSpc>
              <a:buNone/>
            </a:pPr>
            <a:r>
              <a:rPr lang="en-US" sz="2400" dirty="0"/>
              <a:t>     gestational diabetes (O24.4-) hyperglycemia NOS (R73.9) </a:t>
            </a:r>
          </a:p>
          <a:p>
            <a:pPr>
              <a:lnSpc>
                <a:spcPct val="80000"/>
              </a:lnSpc>
              <a:buNone/>
            </a:pPr>
            <a:r>
              <a:rPr lang="en-US" sz="2400" dirty="0"/>
              <a:t>     </a:t>
            </a:r>
            <a:r>
              <a:rPr lang="en-US" sz="2400" dirty="0" smtClean="0"/>
              <a:t>neonatal </a:t>
            </a:r>
            <a:r>
              <a:rPr lang="en-US" sz="2400" dirty="0"/>
              <a:t>diabetes mellitus (P70.2) </a:t>
            </a:r>
          </a:p>
          <a:p>
            <a:pPr>
              <a:lnSpc>
                <a:spcPct val="80000"/>
              </a:lnSpc>
              <a:buNone/>
            </a:pPr>
            <a:r>
              <a:rPr lang="en-US" sz="2400" dirty="0"/>
              <a:t>     </a:t>
            </a:r>
            <a:r>
              <a:rPr lang="en-US" sz="2400" dirty="0" smtClean="0"/>
              <a:t>type </a:t>
            </a:r>
            <a:r>
              <a:rPr lang="en-US" sz="2400" dirty="0"/>
              <a:t>2 diabetes mellitus (E11.-</a:t>
            </a:r>
            <a:r>
              <a:rPr lang="en-US" sz="2400" dirty="0" smtClean="0"/>
              <a:t>)</a:t>
            </a:r>
            <a:endParaRPr lang="en-US" sz="2400" dirty="0"/>
          </a:p>
        </p:txBody>
      </p:sp>
    </p:spTree>
    <p:extLst>
      <p:ext uri="{BB962C8B-B14F-4D97-AF65-F5344CB8AC3E}">
        <p14:creationId xmlns:p14="http://schemas.microsoft.com/office/powerpoint/2010/main" val="3995132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620000" cy="4876800"/>
          </a:xfrm>
        </p:spPr>
        <p:txBody>
          <a:bodyPr>
            <a:normAutofit lnSpcReduction="10000"/>
          </a:bodyPr>
          <a:lstStyle/>
          <a:p>
            <a:pPr indent="-342900" fontAlgn="base">
              <a:lnSpc>
                <a:spcPct val="90000"/>
              </a:lnSpc>
              <a:spcAft>
                <a:spcPct val="0"/>
              </a:spcAft>
            </a:pPr>
            <a:r>
              <a:rPr lang="en-US" sz="2400" kern="0" dirty="0" smtClean="0">
                <a:solidFill>
                  <a:srgbClr val="000000"/>
                </a:solidFill>
              </a:rPr>
              <a:t>Excludes2 </a:t>
            </a:r>
            <a:r>
              <a:rPr lang="en-US" sz="2400" kern="0" dirty="0">
                <a:solidFill>
                  <a:srgbClr val="000000"/>
                </a:solidFill>
              </a:rPr>
              <a:t>note </a:t>
            </a:r>
            <a:endParaRPr lang="en-US" sz="2400" kern="0" dirty="0" smtClean="0">
              <a:solidFill>
                <a:srgbClr val="000000"/>
              </a:solidFill>
            </a:endParaRPr>
          </a:p>
          <a:p>
            <a:pPr marL="0" indent="0" fontAlgn="base">
              <a:lnSpc>
                <a:spcPct val="90000"/>
              </a:lnSpc>
              <a:spcAft>
                <a:spcPct val="0"/>
              </a:spcAft>
              <a:buNone/>
            </a:pPr>
            <a:endParaRPr lang="en-US" sz="1000" kern="0" dirty="0">
              <a:solidFill>
                <a:srgbClr val="000000"/>
              </a:solidFill>
            </a:endParaRPr>
          </a:p>
          <a:p>
            <a:pPr lvl="0" indent="-342900" fontAlgn="base">
              <a:lnSpc>
                <a:spcPct val="90000"/>
              </a:lnSpc>
              <a:spcAft>
                <a:spcPct val="0"/>
              </a:spcAft>
              <a:buClrTx/>
              <a:buNone/>
            </a:pPr>
            <a:r>
              <a:rPr lang="en-US" sz="2400" kern="0" dirty="0" smtClean="0">
                <a:solidFill>
                  <a:srgbClr val="000000"/>
                </a:solidFill>
              </a:rPr>
              <a:t>	– Indicates </a:t>
            </a:r>
            <a:r>
              <a:rPr lang="en-US" sz="2400" kern="0" dirty="0">
                <a:solidFill>
                  <a:srgbClr val="000000"/>
                </a:solidFill>
              </a:rPr>
              <a:t>that condition identified in the note is not part of the condition represented by the code where the note appears, so both codes may be reported together if the patient has both </a:t>
            </a:r>
            <a:r>
              <a:rPr lang="en-US" sz="2400" kern="0" dirty="0" smtClean="0">
                <a:solidFill>
                  <a:srgbClr val="000000"/>
                </a:solidFill>
              </a:rPr>
              <a:t>conditions. </a:t>
            </a:r>
          </a:p>
          <a:p>
            <a:pPr lvl="0" indent="-342900" fontAlgn="base">
              <a:lnSpc>
                <a:spcPct val="90000"/>
              </a:lnSpc>
              <a:spcAft>
                <a:spcPct val="0"/>
              </a:spcAft>
              <a:buClrTx/>
              <a:buNone/>
            </a:pPr>
            <a:endParaRPr lang="en-US" sz="2400" kern="0" dirty="0">
              <a:solidFill>
                <a:srgbClr val="000000"/>
              </a:solidFill>
            </a:endParaRPr>
          </a:p>
          <a:p>
            <a:pPr lvl="0" indent="-342900" fontAlgn="base">
              <a:lnSpc>
                <a:spcPct val="90000"/>
              </a:lnSpc>
              <a:spcAft>
                <a:spcPct val="0"/>
              </a:spcAft>
              <a:buClrTx/>
              <a:buNone/>
            </a:pPr>
            <a:r>
              <a:rPr lang="en-US" sz="2400" kern="0" dirty="0" smtClean="0">
                <a:solidFill>
                  <a:srgbClr val="000000"/>
                </a:solidFill>
              </a:rPr>
              <a:t>Example</a:t>
            </a:r>
            <a:r>
              <a:rPr lang="en-US" sz="2400" kern="0" dirty="0">
                <a:solidFill>
                  <a:srgbClr val="000000"/>
                </a:solidFill>
              </a:rPr>
              <a:t>: L89 Pressure </a:t>
            </a:r>
            <a:r>
              <a:rPr lang="en-US" sz="2400" kern="0" dirty="0" smtClean="0">
                <a:solidFill>
                  <a:srgbClr val="000000"/>
                </a:solidFill>
              </a:rPr>
              <a:t>ulcer</a:t>
            </a:r>
          </a:p>
          <a:p>
            <a:pPr lvl="0" indent="-342900" fontAlgn="base">
              <a:lnSpc>
                <a:spcPct val="90000"/>
              </a:lnSpc>
              <a:spcAft>
                <a:spcPct val="0"/>
              </a:spcAft>
              <a:buClrTx/>
              <a:buNone/>
            </a:pPr>
            <a:endParaRPr lang="en-US" sz="1100" kern="0" dirty="0">
              <a:solidFill>
                <a:srgbClr val="000000"/>
              </a:solidFill>
            </a:endParaRPr>
          </a:p>
          <a:p>
            <a:pPr lvl="0" indent="-342900" fontAlgn="base">
              <a:lnSpc>
                <a:spcPct val="90000"/>
              </a:lnSpc>
              <a:spcAft>
                <a:spcPct val="0"/>
              </a:spcAft>
              <a:buClrTx/>
              <a:buNone/>
            </a:pPr>
            <a:r>
              <a:rPr lang="en-US" sz="2400" kern="0" dirty="0">
                <a:solidFill>
                  <a:srgbClr val="000000"/>
                </a:solidFill>
              </a:rPr>
              <a:t>Excludes2: diabetic ulcers (E08.621, E08.622, E09.621, E09.622, E10.621, E10.622, E11.621, E11.622, E13.621, E13.622) </a:t>
            </a:r>
          </a:p>
          <a:p>
            <a:pPr lvl="0" indent="-342900" fontAlgn="base">
              <a:lnSpc>
                <a:spcPct val="90000"/>
              </a:lnSpc>
              <a:spcAft>
                <a:spcPct val="0"/>
              </a:spcAft>
              <a:buClrTx/>
              <a:buNone/>
            </a:pPr>
            <a:r>
              <a:rPr lang="en-US" sz="2400" kern="0" dirty="0" smtClean="0">
                <a:solidFill>
                  <a:srgbClr val="000000"/>
                </a:solidFill>
              </a:rPr>
              <a:t>	non</a:t>
            </a:r>
            <a:r>
              <a:rPr lang="en-US" sz="2400" kern="0" dirty="0">
                <a:solidFill>
                  <a:srgbClr val="000000"/>
                </a:solidFill>
              </a:rPr>
              <a:t>-pressure chronic ulcer of skin (L97.-) </a:t>
            </a:r>
          </a:p>
          <a:p>
            <a:pPr lvl="0" indent="-342900" fontAlgn="base">
              <a:lnSpc>
                <a:spcPct val="90000"/>
              </a:lnSpc>
              <a:spcAft>
                <a:spcPct val="0"/>
              </a:spcAft>
              <a:buClrTx/>
              <a:buNone/>
            </a:pPr>
            <a:r>
              <a:rPr lang="en-US" sz="2400" kern="0" dirty="0" smtClean="0">
                <a:solidFill>
                  <a:srgbClr val="000000"/>
                </a:solidFill>
              </a:rPr>
              <a:t>	skin </a:t>
            </a:r>
            <a:r>
              <a:rPr lang="en-US" sz="2400" kern="0" dirty="0">
                <a:solidFill>
                  <a:srgbClr val="000000"/>
                </a:solidFill>
              </a:rPr>
              <a:t>infections (L00-L08) </a:t>
            </a:r>
          </a:p>
          <a:p>
            <a:pPr lvl="0" indent="-342900" fontAlgn="base">
              <a:lnSpc>
                <a:spcPct val="90000"/>
              </a:lnSpc>
              <a:spcAft>
                <a:spcPct val="0"/>
              </a:spcAft>
              <a:buClrTx/>
              <a:buNone/>
            </a:pPr>
            <a:r>
              <a:rPr lang="en-US" sz="2400" kern="0" dirty="0" smtClean="0">
                <a:solidFill>
                  <a:srgbClr val="000000"/>
                </a:solidFill>
              </a:rPr>
              <a:t>	varicose </a:t>
            </a:r>
            <a:r>
              <a:rPr lang="en-US" sz="2400" kern="0" dirty="0">
                <a:solidFill>
                  <a:srgbClr val="000000"/>
                </a:solidFill>
              </a:rPr>
              <a:t>ulcer (I83.0, I83.2) </a:t>
            </a:r>
          </a:p>
        </p:txBody>
      </p:sp>
      <p:sp>
        <p:nvSpPr>
          <p:cNvPr id="5" name="Title 1"/>
          <p:cNvSpPr>
            <a:spLocks noGrp="1"/>
          </p:cNvSpPr>
          <p:nvPr>
            <p:ph type="title"/>
          </p:nvPr>
        </p:nvSpPr>
        <p:spPr>
          <a:xfrm>
            <a:off x="457200" y="20704"/>
            <a:ext cx="7620000" cy="1143000"/>
          </a:xfrm>
        </p:spPr>
        <p:txBody>
          <a:bodyPr anchor="ctr"/>
          <a:lstStyle/>
          <a:p>
            <a:pPr algn="ctr"/>
            <a:r>
              <a:rPr lang="en-US" sz="4000" dirty="0"/>
              <a:t>EXCLUDES NOTES</a:t>
            </a:r>
          </a:p>
        </p:txBody>
      </p:sp>
    </p:spTree>
    <p:extLst>
      <p:ext uri="{BB962C8B-B14F-4D97-AF65-F5344CB8AC3E}">
        <p14:creationId xmlns:p14="http://schemas.microsoft.com/office/powerpoint/2010/main" val="267822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8600" y="228600"/>
            <a:ext cx="8370711" cy="833438"/>
          </a:xfrm>
        </p:spPr>
        <p:txBody>
          <a:bodyPr anchor="ctr"/>
          <a:lstStyle/>
          <a:p>
            <a:pPr algn="ctr"/>
            <a:r>
              <a:rPr lang="en-US" sz="4000" dirty="0" smtClean="0"/>
              <a:t>Painful </a:t>
            </a:r>
            <a:r>
              <a:rPr lang="en-US" sz="4000" dirty="0" err="1" smtClean="0"/>
              <a:t>Hallux</a:t>
            </a:r>
            <a:r>
              <a:rPr lang="en-US" sz="4000" dirty="0" smtClean="0"/>
              <a:t> </a:t>
            </a:r>
            <a:r>
              <a:rPr lang="en-US" sz="4000" dirty="0" err="1" smtClean="0"/>
              <a:t>Valgus</a:t>
            </a:r>
            <a:r>
              <a:rPr lang="en-US" sz="4000" dirty="0" smtClean="0"/>
              <a:t> – Left Foot</a:t>
            </a:r>
          </a:p>
        </p:txBody>
      </p:sp>
      <p:sp>
        <p:nvSpPr>
          <p:cNvPr id="15363" name="Content Placeholder 2"/>
          <p:cNvSpPr>
            <a:spLocks noGrp="1"/>
          </p:cNvSpPr>
          <p:nvPr>
            <p:ph idx="1"/>
          </p:nvPr>
        </p:nvSpPr>
        <p:spPr/>
        <p:txBody>
          <a:bodyPr>
            <a:normAutofit/>
          </a:bodyPr>
          <a:lstStyle/>
          <a:p>
            <a:pPr marL="0" indent="0">
              <a:buFont typeface="Wingdings" pitchFamily="2" charset="2"/>
              <a:buNone/>
            </a:pPr>
            <a:r>
              <a:rPr lang="en-US" sz="2400" dirty="0" smtClean="0"/>
              <a:t>In this presentation, we will learn to code using the new ICD – 10 classification a patient who presents with:</a:t>
            </a:r>
          </a:p>
          <a:p>
            <a:pPr marL="0" indent="0">
              <a:buFont typeface="Wingdings" pitchFamily="2" charset="2"/>
              <a:buNone/>
            </a:pPr>
            <a:endParaRPr lang="en-US" sz="2400" dirty="0" smtClean="0"/>
          </a:p>
          <a:p>
            <a:pPr marL="0" indent="0">
              <a:buFont typeface="Wingdings" pitchFamily="2" charset="2"/>
              <a:buNone/>
            </a:pPr>
            <a:r>
              <a:rPr lang="en-US" sz="2400" dirty="0" smtClean="0"/>
              <a:t>1. </a:t>
            </a:r>
            <a:r>
              <a:rPr lang="en-US" sz="2400" dirty="0" err="1" smtClean="0"/>
              <a:t>Hallux</a:t>
            </a:r>
            <a:r>
              <a:rPr lang="en-US" sz="2400" dirty="0" smtClean="0"/>
              <a:t> </a:t>
            </a:r>
            <a:r>
              <a:rPr lang="en-US" sz="2400" dirty="0" err="1" smtClean="0"/>
              <a:t>valgus</a:t>
            </a:r>
            <a:r>
              <a:rPr lang="en-US" sz="2400" dirty="0" smtClean="0"/>
              <a:t> of the left foot</a:t>
            </a:r>
          </a:p>
          <a:p>
            <a:pPr marL="0" indent="0">
              <a:buFont typeface="Wingdings" pitchFamily="2" charset="2"/>
              <a:buNone/>
            </a:pPr>
            <a:r>
              <a:rPr lang="en-US" sz="2400" dirty="0" smtClean="0"/>
              <a:t>2. Osteoarthritis of the left foot and ankle</a:t>
            </a:r>
          </a:p>
          <a:p>
            <a:pPr marL="0" indent="0">
              <a:buFont typeface="Wingdings" pitchFamily="2" charset="2"/>
              <a:buNone/>
            </a:pPr>
            <a:r>
              <a:rPr lang="en-US" sz="2400" dirty="0" smtClean="0"/>
              <a:t>3. Pain in the left limb</a:t>
            </a:r>
          </a:p>
        </p:txBody>
      </p:sp>
    </p:spTree>
    <p:extLst>
      <p:ext uri="{BB962C8B-B14F-4D97-AF65-F5344CB8AC3E}">
        <p14:creationId xmlns:p14="http://schemas.microsoft.com/office/powerpoint/2010/main" val="5781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4801" y="304800"/>
            <a:ext cx="7772400" cy="1038225"/>
          </a:xfrm>
        </p:spPr>
        <p:txBody>
          <a:bodyPr anchor="ctr"/>
          <a:lstStyle/>
          <a:p>
            <a:pPr algn="ctr"/>
            <a:r>
              <a:rPr lang="en-US" sz="4000" dirty="0" smtClean="0"/>
              <a:t>Painful Hallux Valgus – Left Foot </a:t>
            </a:r>
            <a:br>
              <a:rPr lang="en-US" sz="4000" dirty="0" smtClean="0"/>
            </a:br>
            <a:r>
              <a:rPr lang="en-US" sz="4000" dirty="0" smtClean="0"/>
              <a:t>(Initial Visit)</a:t>
            </a:r>
          </a:p>
        </p:txBody>
      </p:sp>
      <p:sp>
        <p:nvSpPr>
          <p:cNvPr id="16387" name="Content Placeholder 2"/>
          <p:cNvSpPr>
            <a:spLocks noGrp="1"/>
          </p:cNvSpPr>
          <p:nvPr>
            <p:ph idx="1"/>
          </p:nvPr>
        </p:nvSpPr>
        <p:spPr>
          <a:xfrm>
            <a:off x="457200" y="1752600"/>
            <a:ext cx="7620000" cy="4038600"/>
          </a:xfrm>
        </p:spPr>
        <p:txBody>
          <a:bodyPr>
            <a:normAutofit/>
          </a:bodyPr>
          <a:lstStyle/>
          <a:p>
            <a:pPr marL="0" indent="0">
              <a:buFont typeface="Wingdings" pitchFamily="2" charset="2"/>
              <a:buNone/>
            </a:pPr>
            <a:r>
              <a:rPr lang="en-US" sz="2400" dirty="0" smtClean="0"/>
              <a:t>Consultation:</a:t>
            </a:r>
          </a:p>
          <a:p>
            <a:pPr marL="0" indent="0">
              <a:buFont typeface="Wingdings" pitchFamily="2" charset="2"/>
              <a:buNone/>
            </a:pPr>
            <a:endParaRPr lang="en-US" sz="2400" dirty="0" smtClean="0"/>
          </a:p>
          <a:p>
            <a:pPr marL="0" indent="0">
              <a:buFont typeface="Wingdings" pitchFamily="2" charset="2"/>
              <a:buNone/>
            </a:pPr>
            <a:r>
              <a:rPr lang="en-US" sz="2400" dirty="0" smtClean="0"/>
              <a:t>Referring physician:  Dr. XXXXXXX</a:t>
            </a:r>
          </a:p>
          <a:p>
            <a:pPr marL="0" indent="0">
              <a:buFont typeface="Wingdings" pitchFamily="2" charset="2"/>
              <a:buNone/>
            </a:pPr>
            <a:endParaRPr lang="en-US" sz="2400" dirty="0" smtClean="0"/>
          </a:p>
          <a:p>
            <a:pPr marL="0" indent="0">
              <a:buFont typeface="Wingdings" pitchFamily="2" charset="2"/>
              <a:buNone/>
            </a:pPr>
            <a:r>
              <a:rPr lang="en-US" sz="2400" dirty="0" smtClean="0"/>
              <a:t>Chief Complaint:</a:t>
            </a:r>
          </a:p>
          <a:p>
            <a:pPr marL="297180" lvl="1" indent="0">
              <a:buFont typeface="Wingdings" pitchFamily="2" charset="2"/>
              <a:buNone/>
            </a:pPr>
            <a:r>
              <a:rPr lang="en-US" sz="2400" dirty="0" smtClean="0"/>
              <a:t>Mr. Jones, a 56 year old male, presents for an initial visit with a painful bunion on his left foot. </a:t>
            </a:r>
          </a:p>
          <a:p>
            <a:pPr marL="0" indent="0">
              <a:buFont typeface="Wingdings" pitchFamily="2" charset="2"/>
              <a:buNone/>
            </a:pPr>
            <a:endParaRPr lang="en-US" sz="2400" dirty="0" smtClean="0"/>
          </a:p>
        </p:txBody>
      </p:sp>
    </p:spTree>
    <p:extLst>
      <p:ext uri="{BB962C8B-B14F-4D97-AF65-F5344CB8AC3E}">
        <p14:creationId xmlns:p14="http://schemas.microsoft.com/office/powerpoint/2010/main" val="2549463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457200" y="1676400"/>
            <a:ext cx="7620000" cy="4038600"/>
          </a:xfrm>
        </p:spPr>
        <p:txBody>
          <a:bodyPr>
            <a:normAutofit/>
          </a:bodyPr>
          <a:lstStyle/>
          <a:p>
            <a:pPr marL="0" indent="0">
              <a:buFont typeface="Wingdings" pitchFamily="2" charset="2"/>
              <a:buNone/>
            </a:pPr>
            <a:r>
              <a:rPr lang="en-US" sz="2400" dirty="0" smtClean="0"/>
              <a:t>History of present illness:</a:t>
            </a:r>
          </a:p>
          <a:p>
            <a:pPr marL="297180" lvl="1" indent="0">
              <a:buFont typeface="Wingdings" pitchFamily="2" charset="2"/>
              <a:buNone/>
            </a:pPr>
            <a:r>
              <a:rPr lang="en-US" sz="2400" dirty="0" smtClean="0"/>
              <a:t>He states that the left bunion has been hurting him for about 3 months. He has discomfort when he ambulates with shoes or sneakers. Taking his shoes off helps to make it feel better. He does not remember any trauma and this is not work related.</a:t>
            </a:r>
          </a:p>
          <a:p>
            <a:pPr marL="0" indent="0">
              <a:buFont typeface="Wingdings" pitchFamily="2" charset="2"/>
              <a:buNone/>
            </a:pPr>
            <a:endParaRPr lang="en-US" sz="2400" dirty="0" smtClean="0"/>
          </a:p>
          <a:p>
            <a:pPr marL="0" indent="0">
              <a:buFont typeface="Wingdings" pitchFamily="2" charset="2"/>
              <a:buNone/>
            </a:pPr>
            <a:r>
              <a:rPr lang="en-US" sz="2400" dirty="0" smtClean="0"/>
              <a:t>Location of injury: </a:t>
            </a:r>
            <a:r>
              <a:rPr lang="en-US" dirty="0" smtClean="0"/>
              <a:t>N/A</a:t>
            </a:r>
          </a:p>
          <a:p>
            <a:pPr marL="0" indent="0">
              <a:buFont typeface="Wingdings" pitchFamily="2" charset="2"/>
              <a:buNone/>
            </a:pPr>
            <a:endParaRPr lang="en-US" sz="2400" dirty="0" smtClean="0"/>
          </a:p>
        </p:txBody>
      </p:sp>
      <p:sp>
        <p:nvSpPr>
          <p:cNvPr id="4" name="Title 1"/>
          <p:cNvSpPr>
            <a:spLocks noGrp="1"/>
          </p:cNvSpPr>
          <p:nvPr>
            <p:ph type="title"/>
          </p:nvPr>
        </p:nvSpPr>
        <p:spPr>
          <a:xfrm>
            <a:off x="304801" y="304800"/>
            <a:ext cx="7772400" cy="1038225"/>
          </a:xfrm>
        </p:spPr>
        <p:txBody>
          <a:bodyPr anchor="ctr"/>
          <a:lstStyle/>
          <a:p>
            <a:pPr algn="ctr"/>
            <a:r>
              <a:rPr lang="en-US" sz="4000" dirty="0" smtClean="0"/>
              <a:t>Painful Hallux Valgus – Left Foot </a:t>
            </a:r>
            <a:br>
              <a:rPr lang="en-US" sz="4000" dirty="0" smtClean="0"/>
            </a:br>
            <a:r>
              <a:rPr lang="en-US" sz="4000" dirty="0" smtClean="0"/>
              <a:t>(Initial Visit)</a:t>
            </a:r>
          </a:p>
        </p:txBody>
      </p:sp>
    </p:spTree>
    <p:extLst>
      <p:ext uri="{BB962C8B-B14F-4D97-AF65-F5344CB8AC3E}">
        <p14:creationId xmlns:p14="http://schemas.microsoft.com/office/powerpoint/2010/main" val="2034479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295400"/>
            <a:ext cx="7620000" cy="4648200"/>
          </a:xfrm>
        </p:spPr>
        <p:txBody>
          <a:bodyPr>
            <a:noAutofit/>
          </a:bodyPr>
          <a:lstStyle/>
          <a:p>
            <a:pPr marL="0" indent="0">
              <a:buFont typeface="Wingdings" pitchFamily="2" charset="2"/>
              <a:buNone/>
            </a:pPr>
            <a:r>
              <a:rPr lang="en-US" sz="2400" dirty="0" smtClean="0"/>
              <a:t>Left foot - Foot type – </a:t>
            </a:r>
            <a:r>
              <a:rPr lang="en-US" sz="2400" dirty="0" err="1" smtClean="0"/>
              <a:t>pes</a:t>
            </a:r>
            <a:r>
              <a:rPr lang="en-US" sz="2400" dirty="0" smtClean="0"/>
              <a:t> </a:t>
            </a:r>
            <a:r>
              <a:rPr lang="en-US" sz="2400" dirty="0" err="1" smtClean="0"/>
              <a:t>planus</a:t>
            </a:r>
            <a:endParaRPr lang="en-US" sz="2400" dirty="0" smtClean="0"/>
          </a:p>
          <a:p>
            <a:pPr marL="0" indent="0">
              <a:buFont typeface="Wingdings" pitchFamily="2" charset="2"/>
              <a:buNone/>
            </a:pPr>
            <a:r>
              <a:rPr lang="en-US" sz="2400" dirty="0" smtClean="0"/>
              <a:t>			Normal ROM - </a:t>
            </a:r>
            <a:r>
              <a:rPr lang="en-US" sz="2400" dirty="0" err="1" smtClean="0"/>
              <a:t>subtalar</a:t>
            </a:r>
            <a:r>
              <a:rPr lang="en-US" sz="2400" dirty="0" smtClean="0"/>
              <a:t>, </a:t>
            </a:r>
            <a:r>
              <a:rPr lang="en-US" sz="2400" dirty="0" err="1" smtClean="0"/>
              <a:t>midtarsal</a:t>
            </a:r>
            <a:r>
              <a:rPr lang="en-US" sz="2400" dirty="0" smtClean="0"/>
              <a:t>,  		 		and ankle joints</a:t>
            </a:r>
          </a:p>
          <a:p>
            <a:pPr marL="0" indent="0">
              <a:buFont typeface="Wingdings" pitchFamily="2" charset="2"/>
              <a:buNone/>
            </a:pPr>
            <a:r>
              <a:rPr lang="en-US" sz="2400" dirty="0" smtClean="0"/>
              <a:t>			Forefoot reveals a moderate to 				severe hallux valgus deformity with 				partial ROM</a:t>
            </a:r>
          </a:p>
          <a:p>
            <a:pPr marL="0" indent="0">
              <a:buFont typeface="Wingdings" pitchFamily="2" charset="2"/>
              <a:buNone/>
            </a:pPr>
            <a:r>
              <a:rPr lang="en-US" sz="2400" dirty="0" smtClean="0"/>
              <a:t>			Tenderness noted on both 					dorsiflexion and </a:t>
            </a:r>
            <a:r>
              <a:rPr lang="en-US" sz="2400" dirty="0" err="1" smtClean="0"/>
              <a:t>plantarflexion</a:t>
            </a:r>
            <a:r>
              <a:rPr lang="en-US" sz="2400" dirty="0" smtClean="0"/>
              <a:t> of 				hallux</a:t>
            </a:r>
          </a:p>
          <a:p>
            <a:pPr marL="0" indent="0">
              <a:buFont typeface="Wingdings" pitchFamily="2" charset="2"/>
              <a:buNone/>
            </a:pPr>
            <a:r>
              <a:rPr lang="en-US" sz="2400" dirty="0" smtClean="0"/>
              <a:t>			Tenderness on palpation of medial 				eminence of bunion</a:t>
            </a:r>
          </a:p>
          <a:p>
            <a:pPr marL="0" indent="0">
              <a:buFont typeface="Wingdings" pitchFamily="2" charset="2"/>
              <a:buNone/>
            </a:pPr>
            <a:r>
              <a:rPr lang="en-US" sz="2400" dirty="0" smtClean="0"/>
              <a:t>			No signs of infection</a:t>
            </a:r>
          </a:p>
          <a:p>
            <a:pPr marL="0" indent="0">
              <a:buFont typeface="Wingdings" pitchFamily="2" charset="2"/>
              <a:buNone/>
            </a:pPr>
            <a:r>
              <a:rPr lang="en-US" sz="2400" dirty="0" smtClean="0"/>
              <a:t>			Muscle power/tone – WNL</a:t>
            </a:r>
          </a:p>
          <a:p>
            <a:pPr marL="0" indent="0">
              <a:buFont typeface="Wingdings" pitchFamily="2" charset="2"/>
              <a:buNone/>
            </a:pPr>
            <a:endParaRPr lang="en-US" sz="2400" dirty="0" smtClean="0"/>
          </a:p>
        </p:txBody>
      </p:sp>
      <p:sp>
        <p:nvSpPr>
          <p:cNvPr id="5" name="Title 1"/>
          <p:cNvSpPr>
            <a:spLocks noGrp="1"/>
          </p:cNvSpPr>
          <p:nvPr>
            <p:ph type="title"/>
          </p:nvPr>
        </p:nvSpPr>
        <p:spPr>
          <a:xfrm>
            <a:off x="304801" y="228600"/>
            <a:ext cx="7772400" cy="914401"/>
          </a:xfrm>
        </p:spPr>
        <p:txBody>
          <a:bodyPr anchor="ctr"/>
          <a:lstStyle/>
          <a:p>
            <a:pPr algn="ctr"/>
            <a:r>
              <a:rPr lang="en-US" sz="4000" dirty="0" smtClean="0"/>
              <a:t>Painful Hallux Valgus – Left Foot </a:t>
            </a:r>
            <a:br>
              <a:rPr lang="en-US" sz="4000" dirty="0" smtClean="0"/>
            </a:br>
            <a:r>
              <a:rPr lang="en-US" sz="4000" dirty="0" smtClean="0"/>
              <a:t>(Initial Visit)</a:t>
            </a:r>
          </a:p>
        </p:txBody>
      </p:sp>
    </p:spTree>
    <p:extLst>
      <p:ext uri="{BB962C8B-B14F-4D97-AF65-F5344CB8AC3E}">
        <p14:creationId xmlns:p14="http://schemas.microsoft.com/office/powerpoint/2010/main" val="1111657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normAutofit/>
          </a:bodyPr>
          <a:lstStyle/>
          <a:p>
            <a:pPr marL="0" indent="0">
              <a:buFont typeface="Wingdings" pitchFamily="2" charset="2"/>
              <a:buNone/>
            </a:pPr>
            <a:endParaRPr lang="en-US" sz="2400" dirty="0" smtClean="0"/>
          </a:p>
          <a:p>
            <a:pPr marL="0" indent="0">
              <a:buFont typeface="Wingdings" pitchFamily="2" charset="2"/>
              <a:buNone/>
            </a:pPr>
            <a:r>
              <a:rPr lang="en-US" sz="2400" dirty="0" smtClean="0"/>
              <a:t>Radiological:</a:t>
            </a:r>
          </a:p>
          <a:p>
            <a:pPr marL="0" indent="0">
              <a:buFont typeface="Wingdings" pitchFamily="2" charset="2"/>
              <a:buNone/>
            </a:pPr>
            <a:endParaRPr lang="en-US" sz="1000" dirty="0" smtClean="0"/>
          </a:p>
          <a:p>
            <a:pPr marL="297180" lvl="1" indent="0">
              <a:buFont typeface="Wingdings" pitchFamily="2" charset="2"/>
              <a:buNone/>
            </a:pPr>
            <a:r>
              <a:rPr lang="en-US" sz="2400" dirty="0" smtClean="0"/>
              <a:t>Review of patient’s radiographs reveal a hallux valgus deformity with degenerative changes on the left foot.  Osteophytes noted on the head of the first metatarsal with </a:t>
            </a:r>
            <a:r>
              <a:rPr lang="en-US" sz="2400" dirty="0" err="1" smtClean="0"/>
              <a:t>subchondral</a:t>
            </a:r>
            <a:r>
              <a:rPr lang="en-US" sz="2400" dirty="0" smtClean="0"/>
              <a:t> bone cysts.</a:t>
            </a:r>
          </a:p>
        </p:txBody>
      </p:sp>
      <p:sp>
        <p:nvSpPr>
          <p:cNvPr id="5" name="Title 1"/>
          <p:cNvSpPr>
            <a:spLocks noGrp="1"/>
          </p:cNvSpPr>
          <p:nvPr>
            <p:ph type="title"/>
          </p:nvPr>
        </p:nvSpPr>
        <p:spPr>
          <a:xfrm>
            <a:off x="304801" y="304800"/>
            <a:ext cx="7772400" cy="1038225"/>
          </a:xfrm>
        </p:spPr>
        <p:txBody>
          <a:bodyPr anchor="ctr"/>
          <a:lstStyle/>
          <a:p>
            <a:pPr algn="ctr"/>
            <a:r>
              <a:rPr lang="en-US" sz="4000" dirty="0" smtClean="0"/>
              <a:t>Painful Hallux Valgus – Left Foot </a:t>
            </a:r>
            <a:br>
              <a:rPr lang="en-US" sz="4000" dirty="0" smtClean="0"/>
            </a:br>
            <a:r>
              <a:rPr lang="en-US" sz="4000" dirty="0" smtClean="0"/>
              <a:t>(Initial Visit)</a:t>
            </a:r>
          </a:p>
        </p:txBody>
      </p:sp>
    </p:spTree>
    <p:extLst>
      <p:ext uri="{BB962C8B-B14F-4D97-AF65-F5344CB8AC3E}">
        <p14:creationId xmlns:p14="http://schemas.microsoft.com/office/powerpoint/2010/main" val="116534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92500" lnSpcReduction="10000"/>
          </a:bodyPr>
          <a:lstStyle/>
          <a:p>
            <a:pPr marL="0" indent="0">
              <a:buFont typeface="Wingdings" pitchFamily="2" charset="2"/>
              <a:buNone/>
            </a:pPr>
            <a:r>
              <a:rPr lang="en-US" sz="2400" dirty="0" smtClean="0"/>
              <a:t>Assessment:</a:t>
            </a:r>
          </a:p>
          <a:p>
            <a:pPr marL="754380" lvl="1" indent="-457200">
              <a:buClrTx/>
              <a:buFont typeface="+mj-lt"/>
              <a:buAutoNum type="arabicPeriod"/>
            </a:pPr>
            <a:r>
              <a:rPr lang="en-US" sz="2400" dirty="0" smtClean="0"/>
              <a:t>Hallux valgus, left foot</a:t>
            </a:r>
          </a:p>
          <a:p>
            <a:pPr marL="754380" lvl="1" indent="-457200">
              <a:buClrTx/>
              <a:buFont typeface="+mj-lt"/>
              <a:buAutoNum type="arabicPeriod"/>
            </a:pPr>
            <a:r>
              <a:rPr lang="en-US" sz="2400" dirty="0" smtClean="0"/>
              <a:t>Osteoarthritis left foot and ankle</a:t>
            </a:r>
          </a:p>
          <a:p>
            <a:pPr marL="754380" lvl="1" indent="-457200">
              <a:buClrTx/>
              <a:buFont typeface="+mj-lt"/>
              <a:buAutoNum type="arabicPeriod"/>
            </a:pPr>
            <a:r>
              <a:rPr lang="en-US" sz="2400" dirty="0" smtClean="0"/>
              <a:t>Pain in left hallux</a:t>
            </a:r>
          </a:p>
          <a:p>
            <a:pPr marL="0" indent="0">
              <a:buFont typeface="Wingdings" pitchFamily="2" charset="2"/>
              <a:buNone/>
            </a:pPr>
            <a:endParaRPr lang="en-US" sz="2400" dirty="0" smtClean="0"/>
          </a:p>
          <a:p>
            <a:pPr marL="0" indent="0">
              <a:buFont typeface="Wingdings" pitchFamily="2" charset="2"/>
              <a:buNone/>
            </a:pPr>
            <a:r>
              <a:rPr lang="en-US" sz="2400" dirty="0" smtClean="0"/>
              <a:t>Plan:</a:t>
            </a:r>
          </a:p>
          <a:p>
            <a:pPr marL="754380" lvl="1" indent="-457200">
              <a:buClrTx/>
              <a:buFont typeface="+mj-lt"/>
              <a:buAutoNum type="arabicPeriod"/>
            </a:pPr>
            <a:r>
              <a:rPr lang="en-US" sz="2400" dirty="0" smtClean="0"/>
              <a:t>Rx:  Celebrex 200 mg. daily</a:t>
            </a:r>
          </a:p>
          <a:p>
            <a:pPr marL="754380" lvl="1" indent="-457200">
              <a:buClrTx/>
              <a:buFont typeface="+mj-lt"/>
              <a:buAutoNum type="arabicPeriod"/>
            </a:pPr>
            <a:r>
              <a:rPr lang="en-US" sz="2400" dirty="0" smtClean="0"/>
              <a:t>Discussed with patient better shoe gear with custom-made orthotics</a:t>
            </a:r>
          </a:p>
          <a:p>
            <a:pPr marL="754380" lvl="1" indent="-457200">
              <a:buClrTx/>
              <a:buFont typeface="+mj-lt"/>
              <a:buAutoNum type="arabicPeriod"/>
            </a:pPr>
            <a:r>
              <a:rPr lang="en-US" sz="2400" dirty="0" smtClean="0"/>
              <a:t>Surgical options were discussed</a:t>
            </a:r>
          </a:p>
          <a:p>
            <a:pPr marL="754380" lvl="1" indent="-457200">
              <a:buClrTx/>
              <a:buFont typeface="+mj-lt"/>
              <a:buAutoNum type="arabicPeriod"/>
            </a:pPr>
            <a:r>
              <a:rPr lang="en-US" sz="2400" dirty="0" smtClean="0"/>
              <a:t>Patient to return for follow-up in one week</a:t>
            </a:r>
          </a:p>
          <a:p>
            <a:pPr marL="0" indent="0">
              <a:buFont typeface="Wingdings" pitchFamily="2" charset="2"/>
              <a:buNone/>
            </a:pPr>
            <a:endParaRPr lang="en-US" sz="2400" dirty="0" smtClean="0"/>
          </a:p>
        </p:txBody>
      </p:sp>
      <p:sp>
        <p:nvSpPr>
          <p:cNvPr id="5" name="Title 1"/>
          <p:cNvSpPr>
            <a:spLocks noGrp="1"/>
          </p:cNvSpPr>
          <p:nvPr>
            <p:ph type="title"/>
          </p:nvPr>
        </p:nvSpPr>
        <p:spPr>
          <a:xfrm>
            <a:off x="304801" y="304800"/>
            <a:ext cx="7772400" cy="1038225"/>
          </a:xfrm>
        </p:spPr>
        <p:txBody>
          <a:bodyPr anchor="ctr"/>
          <a:lstStyle/>
          <a:p>
            <a:pPr algn="ctr"/>
            <a:r>
              <a:rPr lang="en-US" sz="4000" dirty="0" smtClean="0"/>
              <a:t>Painful Hallux Valgus – Left Foot </a:t>
            </a:r>
            <a:br>
              <a:rPr lang="en-US" sz="4000" dirty="0" smtClean="0"/>
            </a:br>
            <a:r>
              <a:rPr lang="en-US" sz="4000" dirty="0" smtClean="0"/>
              <a:t>(Initial Visit)</a:t>
            </a:r>
          </a:p>
        </p:txBody>
      </p:sp>
    </p:spTree>
    <p:extLst>
      <p:ext uri="{BB962C8B-B14F-4D97-AF65-F5344CB8AC3E}">
        <p14:creationId xmlns:p14="http://schemas.microsoft.com/office/powerpoint/2010/main" val="3525605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6645" y="152400"/>
            <a:ext cx="7690555" cy="1295400"/>
          </a:xfrm>
        </p:spPr>
        <p:txBody>
          <a:bodyPr/>
          <a:lstStyle/>
          <a:p>
            <a:pPr algn="ctr"/>
            <a:r>
              <a:rPr lang="en-US" sz="4000" dirty="0" smtClean="0"/>
              <a:t>Coding This Encounter Using</a:t>
            </a:r>
            <a:br>
              <a:rPr lang="en-US" sz="4000" dirty="0" smtClean="0"/>
            </a:br>
            <a:r>
              <a:rPr lang="en-US" sz="4000" dirty="0" smtClean="0"/>
              <a:t> ICD - 9</a:t>
            </a:r>
          </a:p>
        </p:txBody>
      </p:sp>
      <p:sp>
        <p:nvSpPr>
          <p:cNvPr id="21507" name="Content Placeholder 2"/>
          <p:cNvSpPr>
            <a:spLocks noGrp="1"/>
          </p:cNvSpPr>
          <p:nvPr>
            <p:ph idx="1"/>
          </p:nvPr>
        </p:nvSpPr>
        <p:spPr>
          <a:xfrm>
            <a:off x="609600" y="1828800"/>
            <a:ext cx="7391400" cy="4038600"/>
          </a:xfrm>
        </p:spPr>
        <p:txBody>
          <a:bodyPr>
            <a:normAutofit/>
          </a:bodyPr>
          <a:lstStyle/>
          <a:p>
            <a:pPr marL="114300" indent="0">
              <a:buNone/>
            </a:pPr>
            <a:r>
              <a:rPr lang="en-US" sz="2400" dirty="0" smtClean="0"/>
              <a:t>Hallux Valgus – 735.0</a:t>
            </a:r>
          </a:p>
          <a:p>
            <a:pPr marL="114300" indent="0">
              <a:buNone/>
            </a:pPr>
            <a:endParaRPr lang="en-US" sz="2400" dirty="0" smtClean="0"/>
          </a:p>
          <a:p>
            <a:pPr marL="114300" indent="0">
              <a:buNone/>
            </a:pPr>
            <a:r>
              <a:rPr lang="en-US" sz="2400" dirty="0" smtClean="0"/>
              <a:t>Osteoarthritis of foot and ankle – 715.17</a:t>
            </a:r>
          </a:p>
          <a:p>
            <a:pPr marL="114300" indent="0">
              <a:buNone/>
            </a:pPr>
            <a:endParaRPr lang="en-US" sz="2400" dirty="0" smtClean="0"/>
          </a:p>
          <a:p>
            <a:pPr marL="114300" indent="0">
              <a:buNone/>
            </a:pPr>
            <a:r>
              <a:rPr lang="en-US" sz="2400" dirty="0" smtClean="0"/>
              <a:t>Pain in joint – 719.47</a:t>
            </a:r>
          </a:p>
        </p:txBody>
      </p:sp>
    </p:spTree>
    <p:extLst>
      <p:ext uri="{BB962C8B-B14F-4D97-AF65-F5344CB8AC3E}">
        <p14:creationId xmlns:p14="http://schemas.microsoft.com/office/powerpoint/2010/main" val="1084466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1" y="1371600"/>
            <a:ext cx="7848600" cy="3429000"/>
          </a:xfrm>
        </p:spPr>
        <p:txBody>
          <a:bodyPr/>
          <a:lstStyle/>
          <a:p>
            <a:pPr algn="ctr"/>
            <a:r>
              <a:rPr lang="en-US" sz="3600" b="1" dirty="0" smtClean="0"/>
              <a:t>REVIEW OF SOME OF THE ESSENTIAL GUIDELINES AND INSTRUCTIONS FOR CHAPTER 13 (M00 – M50)</a:t>
            </a:r>
          </a:p>
        </p:txBody>
      </p:sp>
    </p:spTree>
    <p:extLst>
      <p:ext uri="{BB962C8B-B14F-4D97-AF65-F5344CB8AC3E}">
        <p14:creationId xmlns:p14="http://schemas.microsoft.com/office/powerpoint/2010/main" val="91097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228600"/>
            <a:ext cx="7614355" cy="990600"/>
          </a:xfrm>
        </p:spPr>
        <p:txBody>
          <a:bodyPr/>
          <a:lstStyle/>
          <a:p>
            <a:pPr algn="ctr"/>
            <a:r>
              <a:rPr lang="en-US" sz="4000" dirty="0" smtClean="0"/>
              <a:t>Coding This Encounter Using</a:t>
            </a:r>
            <a:br>
              <a:rPr lang="en-US" sz="4000" dirty="0" smtClean="0"/>
            </a:br>
            <a:r>
              <a:rPr lang="en-US" sz="4000" dirty="0" smtClean="0"/>
              <a:t> ICD - 10</a:t>
            </a:r>
          </a:p>
        </p:txBody>
      </p:sp>
      <p:sp>
        <p:nvSpPr>
          <p:cNvPr id="22531" name="Content Placeholder 2"/>
          <p:cNvSpPr>
            <a:spLocks noGrp="1"/>
          </p:cNvSpPr>
          <p:nvPr>
            <p:ph idx="1"/>
          </p:nvPr>
        </p:nvSpPr>
        <p:spPr>
          <a:xfrm>
            <a:off x="609600" y="1524000"/>
            <a:ext cx="7239000" cy="4495800"/>
          </a:xfrm>
        </p:spPr>
        <p:txBody>
          <a:bodyPr>
            <a:normAutofit/>
          </a:bodyPr>
          <a:lstStyle/>
          <a:p>
            <a:pPr marL="0" indent="0">
              <a:buFont typeface="Wingdings" pitchFamily="2" charset="2"/>
              <a:buNone/>
            </a:pPr>
            <a:r>
              <a:rPr lang="en-US" sz="2400" dirty="0" smtClean="0"/>
              <a:t>Code for Hallux Valgus:</a:t>
            </a:r>
          </a:p>
          <a:p>
            <a:pPr marL="0" indent="0">
              <a:buFont typeface="Wingdings" pitchFamily="2" charset="2"/>
              <a:buNone/>
            </a:pPr>
            <a:endParaRPr lang="en-US" sz="2400" dirty="0" smtClean="0"/>
          </a:p>
          <a:p>
            <a:pPr marL="0" indent="0">
              <a:buNone/>
            </a:pPr>
            <a:r>
              <a:rPr lang="en-US" sz="2400" dirty="0" smtClean="0"/>
              <a:t>Go to Chapter 13 - Diseases of the Musculoskeletal System and Connective Tissue (M00-M99).</a:t>
            </a:r>
          </a:p>
          <a:p>
            <a:pPr marL="0" indent="0">
              <a:buNone/>
            </a:pPr>
            <a:endParaRPr lang="en-US" sz="2400" dirty="0" smtClean="0"/>
          </a:p>
          <a:p>
            <a:pPr marL="0" indent="0">
              <a:buNone/>
            </a:pPr>
            <a:r>
              <a:rPr lang="en-US" sz="2400" dirty="0" smtClean="0"/>
              <a:t>  M20 -   Acquired deformities of fingers and toes.</a:t>
            </a:r>
          </a:p>
          <a:p>
            <a:pPr marL="0" indent="0">
              <a:buFont typeface="Wingdings" pitchFamily="2" charset="2"/>
              <a:buNone/>
            </a:pPr>
            <a:r>
              <a:rPr lang="en-US" sz="2400" dirty="0"/>
              <a:t> </a:t>
            </a:r>
            <a:r>
              <a:rPr lang="en-US" sz="2400" dirty="0" smtClean="0"/>
              <a:t>  M20.1 -   Hallux valgus (acquired).</a:t>
            </a:r>
          </a:p>
          <a:p>
            <a:pPr marL="0" indent="0">
              <a:buFont typeface="Wingdings" pitchFamily="2" charset="2"/>
              <a:buNone/>
            </a:pPr>
            <a:r>
              <a:rPr lang="en-US" sz="2400" dirty="0"/>
              <a:t> </a:t>
            </a:r>
            <a:r>
              <a:rPr lang="en-US" sz="2400" dirty="0" smtClean="0"/>
              <a:t>    M20.10 -   Hallux valgus (acquired), unspecified foot.</a:t>
            </a:r>
          </a:p>
          <a:p>
            <a:pPr marL="0" indent="0">
              <a:buFont typeface="Wingdings" pitchFamily="2" charset="2"/>
              <a:buNone/>
            </a:pPr>
            <a:r>
              <a:rPr lang="en-US" sz="2400" dirty="0">
                <a:solidFill>
                  <a:srgbClr val="FF0000"/>
                </a:solidFill>
              </a:rPr>
              <a:t> </a:t>
            </a:r>
            <a:r>
              <a:rPr lang="en-US" sz="2400" dirty="0" smtClean="0">
                <a:solidFill>
                  <a:srgbClr val="FF0000"/>
                </a:solidFill>
              </a:rPr>
              <a:t>       M20.12    Hallux valgus (acquired), left foot.</a:t>
            </a:r>
          </a:p>
        </p:txBody>
      </p:sp>
    </p:spTree>
    <p:extLst>
      <p:ext uri="{BB962C8B-B14F-4D97-AF65-F5344CB8AC3E}">
        <p14:creationId xmlns:p14="http://schemas.microsoft.com/office/powerpoint/2010/main" val="3986127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381000" y="1828800"/>
            <a:ext cx="7620000" cy="3352800"/>
          </a:xfrm>
        </p:spPr>
        <p:txBody>
          <a:bodyPr>
            <a:normAutofit/>
          </a:bodyPr>
          <a:lstStyle/>
          <a:p>
            <a:pPr marL="0" indent="0">
              <a:buFont typeface="Wingdings" pitchFamily="2" charset="2"/>
              <a:buNone/>
            </a:pPr>
            <a:r>
              <a:rPr lang="en-US" sz="2400" dirty="0" smtClean="0"/>
              <a:t>Code for osteoarthritis left foot:</a:t>
            </a:r>
          </a:p>
          <a:p>
            <a:pPr marL="0" indent="0">
              <a:buFont typeface="Wingdings" pitchFamily="2" charset="2"/>
              <a:buNone/>
            </a:pPr>
            <a:endParaRPr lang="en-US" sz="2400" dirty="0" smtClean="0"/>
          </a:p>
          <a:p>
            <a:pPr marL="0" indent="0">
              <a:buFont typeface="Wingdings" pitchFamily="2" charset="2"/>
              <a:buNone/>
            </a:pPr>
            <a:r>
              <a:rPr lang="en-US" sz="2400" dirty="0" smtClean="0"/>
              <a:t> M19.0 -   Primary osteoarthritis of other joints.</a:t>
            </a:r>
          </a:p>
          <a:p>
            <a:pPr marL="0" indent="0">
              <a:buFont typeface="Wingdings" pitchFamily="2" charset="2"/>
              <a:buNone/>
            </a:pPr>
            <a:r>
              <a:rPr lang="en-US" sz="2400" dirty="0"/>
              <a:t> </a:t>
            </a:r>
            <a:r>
              <a:rPr lang="en-US" sz="2400" dirty="0" smtClean="0"/>
              <a:t>  M19.07 -   Primary osteoarthritis ankle and foot.</a:t>
            </a:r>
          </a:p>
          <a:p>
            <a:pPr marL="0" indent="0">
              <a:buFont typeface="Wingdings" pitchFamily="2" charset="2"/>
              <a:buNone/>
            </a:pPr>
            <a:r>
              <a:rPr lang="en-US" sz="2400" dirty="0">
                <a:solidFill>
                  <a:srgbClr val="FF0000"/>
                </a:solidFill>
              </a:rPr>
              <a:t> </a:t>
            </a:r>
            <a:r>
              <a:rPr lang="en-US" sz="2400" dirty="0" smtClean="0">
                <a:solidFill>
                  <a:srgbClr val="FF0000"/>
                </a:solidFill>
              </a:rPr>
              <a:t>      M19.072     Primary osteoarthritis, left ankle and foot.</a:t>
            </a:r>
          </a:p>
        </p:txBody>
      </p:sp>
      <p:sp>
        <p:nvSpPr>
          <p:cNvPr id="5" name="Title 1"/>
          <p:cNvSpPr>
            <a:spLocks noGrp="1"/>
          </p:cNvSpPr>
          <p:nvPr>
            <p:ph type="title"/>
          </p:nvPr>
        </p:nvSpPr>
        <p:spPr>
          <a:xfrm>
            <a:off x="381000" y="228600"/>
            <a:ext cx="7614355" cy="990600"/>
          </a:xfrm>
        </p:spPr>
        <p:txBody>
          <a:bodyPr/>
          <a:lstStyle/>
          <a:p>
            <a:pPr algn="ctr"/>
            <a:r>
              <a:rPr lang="en-US" sz="4000" dirty="0" smtClean="0"/>
              <a:t>Coding This Encounter Using</a:t>
            </a:r>
            <a:br>
              <a:rPr lang="en-US" sz="4000" dirty="0" smtClean="0"/>
            </a:br>
            <a:r>
              <a:rPr lang="en-US" sz="4000" dirty="0" smtClean="0"/>
              <a:t> ICD - 10</a:t>
            </a:r>
          </a:p>
        </p:txBody>
      </p:sp>
    </p:spTree>
    <p:extLst>
      <p:ext uri="{BB962C8B-B14F-4D97-AF65-F5344CB8AC3E}">
        <p14:creationId xmlns:p14="http://schemas.microsoft.com/office/powerpoint/2010/main" val="2344120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7620000" cy="3886200"/>
          </a:xfrm>
        </p:spPr>
        <p:txBody>
          <a:bodyPr>
            <a:normAutofit/>
          </a:bodyPr>
          <a:lstStyle/>
          <a:p>
            <a:pPr marL="0" indent="0">
              <a:buFont typeface="Wingdings" pitchFamily="2" charset="2"/>
              <a:buNone/>
              <a:defRPr/>
            </a:pPr>
            <a:r>
              <a:rPr lang="en-US" sz="2400" dirty="0" smtClean="0"/>
              <a:t>Code for pain in left hallux:</a:t>
            </a:r>
          </a:p>
          <a:p>
            <a:pPr marL="0" indent="0">
              <a:buFont typeface="Wingdings" pitchFamily="2" charset="2"/>
              <a:buNone/>
              <a:defRPr/>
            </a:pPr>
            <a:endParaRPr lang="en-US" sz="2400" dirty="0" smtClean="0"/>
          </a:p>
          <a:p>
            <a:pPr marL="0" indent="0">
              <a:buFont typeface="Wingdings" pitchFamily="2" charset="2"/>
              <a:buNone/>
              <a:defRPr/>
            </a:pPr>
            <a:r>
              <a:rPr lang="en-US" sz="2400" dirty="0" smtClean="0"/>
              <a:t>  M25 -   Other joint disorder</a:t>
            </a:r>
          </a:p>
          <a:p>
            <a:pPr marL="0" indent="0">
              <a:buFont typeface="Wingdings" pitchFamily="2" charset="2"/>
              <a:buNone/>
              <a:defRPr/>
            </a:pPr>
            <a:r>
              <a:rPr lang="en-US" sz="2400" dirty="0"/>
              <a:t> </a:t>
            </a:r>
            <a:r>
              <a:rPr lang="en-US" sz="2400" dirty="0" smtClean="0"/>
              <a:t>   M25.5-    Pain in joint  </a:t>
            </a:r>
          </a:p>
          <a:p>
            <a:pPr marL="0" indent="0">
              <a:buFont typeface="Wingdings" pitchFamily="2" charset="2"/>
              <a:buNone/>
              <a:defRPr/>
            </a:pPr>
            <a:r>
              <a:rPr lang="en-US" sz="2400" dirty="0"/>
              <a:t> </a:t>
            </a:r>
            <a:r>
              <a:rPr lang="en-US" sz="2400" dirty="0" smtClean="0"/>
              <a:t>     M25.50 -   Pain in unspecified joint</a:t>
            </a:r>
          </a:p>
          <a:p>
            <a:pPr marL="0" indent="0">
              <a:buNone/>
              <a:defRPr/>
            </a:pPr>
            <a:r>
              <a:rPr lang="en-US" sz="2400" dirty="0"/>
              <a:t> </a:t>
            </a:r>
            <a:r>
              <a:rPr lang="en-US" sz="2400" dirty="0" smtClean="0"/>
              <a:t>       M25.57 -   Pain in ankle and joints of foot</a:t>
            </a:r>
          </a:p>
          <a:p>
            <a:pPr marL="0" indent="0">
              <a:buNone/>
              <a:defRPr/>
            </a:pPr>
            <a:r>
              <a:rPr lang="en-US" sz="2400" dirty="0">
                <a:solidFill>
                  <a:srgbClr val="FF0000"/>
                </a:solidFill>
              </a:rPr>
              <a:t> </a:t>
            </a:r>
            <a:r>
              <a:rPr lang="en-US" sz="2400" dirty="0" smtClean="0">
                <a:solidFill>
                  <a:srgbClr val="FF0000"/>
                </a:solidFill>
              </a:rPr>
              <a:t>         M25.572     Pain in left ankle and joints of foot</a:t>
            </a:r>
          </a:p>
          <a:p>
            <a:pPr marL="457200" indent="-457200">
              <a:buFont typeface="Wingdings" pitchFamily="2" charset="2"/>
              <a:buAutoNum type="arabicPeriod" startAt="3"/>
              <a:defRPr/>
            </a:pPr>
            <a:endParaRPr lang="en-US" sz="2400" dirty="0" smtClean="0">
              <a:solidFill>
                <a:schemeClr val="tx2"/>
              </a:solidFill>
            </a:endParaRPr>
          </a:p>
          <a:p>
            <a:pPr marL="0" indent="0">
              <a:buFont typeface="Wingdings" pitchFamily="2" charset="2"/>
              <a:buNone/>
              <a:defRPr/>
            </a:pPr>
            <a:endParaRPr lang="en-US" sz="2400" dirty="0" smtClean="0"/>
          </a:p>
          <a:p>
            <a:pPr marL="457200" indent="-457200">
              <a:buFont typeface="Wingdings" pitchFamily="2" charset="2"/>
              <a:buAutoNum type="arabicPeriod"/>
              <a:defRPr/>
            </a:pPr>
            <a:endParaRPr lang="en-US" sz="2400" dirty="0"/>
          </a:p>
        </p:txBody>
      </p:sp>
      <p:sp>
        <p:nvSpPr>
          <p:cNvPr id="5" name="Title 1"/>
          <p:cNvSpPr>
            <a:spLocks noGrp="1"/>
          </p:cNvSpPr>
          <p:nvPr>
            <p:ph type="title"/>
          </p:nvPr>
        </p:nvSpPr>
        <p:spPr>
          <a:xfrm>
            <a:off x="381000" y="228600"/>
            <a:ext cx="7614355" cy="990600"/>
          </a:xfrm>
        </p:spPr>
        <p:txBody>
          <a:bodyPr/>
          <a:lstStyle/>
          <a:p>
            <a:pPr algn="ctr"/>
            <a:r>
              <a:rPr lang="en-US" sz="4000" dirty="0" smtClean="0"/>
              <a:t>Coding This Encounter Using</a:t>
            </a:r>
            <a:br>
              <a:rPr lang="en-US" sz="4000" dirty="0" smtClean="0"/>
            </a:br>
            <a:r>
              <a:rPr lang="en-US" sz="4000" dirty="0" smtClean="0"/>
              <a:t> ICD - 10</a:t>
            </a:r>
          </a:p>
        </p:txBody>
      </p:sp>
    </p:spTree>
    <p:extLst>
      <p:ext uri="{BB962C8B-B14F-4D97-AF65-F5344CB8AC3E}">
        <p14:creationId xmlns:p14="http://schemas.microsoft.com/office/powerpoint/2010/main" val="1015233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228600"/>
            <a:ext cx="7614355" cy="762000"/>
          </a:xfrm>
        </p:spPr>
        <p:txBody>
          <a:bodyPr/>
          <a:lstStyle/>
          <a:p>
            <a:pPr algn="ctr"/>
            <a:r>
              <a:rPr lang="en-US" sz="4000" dirty="0" smtClean="0"/>
              <a:t>Comparing ICD-9 and ICD-10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7042470"/>
              </p:ext>
            </p:extLst>
          </p:nvPr>
        </p:nvGraphicFramePr>
        <p:xfrm>
          <a:off x="685800" y="1143000"/>
          <a:ext cx="6908800" cy="4724402"/>
        </p:xfrm>
        <a:graphic>
          <a:graphicData uri="http://schemas.openxmlformats.org/drawingml/2006/table">
            <a:tbl>
              <a:tblPr firstRow="1" bandRow="1">
                <a:tableStyleId>{7DF18680-E054-41AD-8BC1-D1AEF772440D}</a:tableStyleId>
              </a:tblPr>
              <a:tblGrid>
                <a:gridCol w="3606800"/>
                <a:gridCol w="3302000"/>
              </a:tblGrid>
              <a:tr h="670173">
                <a:tc>
                  <a:txBody>
                    <a:bodyPr/>
                    <a:lstStyle/>
                    <a:p>
                      <a:r>
                        <a:rPr lang="en-US" sz="2400" dirty="0" smtClean="0"/>
                        <a:t>ICD-9</a:t>
                      </a:r>
                      <a:endParaRPr lang="en-US" sz="2400" dirty="0">
                        <a:solidFill>
                          <a:schemeClr val="tx2"/>
                        </a:solidFill>
                      </a:endParaRPr>
                    </a:p>
                  </a:txBody>
                  <a:tcPr marL="81280" marR="81280" marT="45722" marB="45722" anchor="ctr"/>
                </a:tc>
                <a:tc>
                  <a:txBody>
                    <a:bodyPr/>
                    <a:lstStyle/>
                    <a:p>
                      <a:r>
                        <a:rPr lang="en-US" sz="2400" dirty="0" smtClean="0"/>
                        <a:t>ICD-10</a:t>
                      </a:r>
                      <a:endParaRPr lang="en-US" sz="2400" dirty="0">
                        <a:solidFill>
                          <a:schemeClr val="tx2"/>
                        </a:solidFill>
                      </a:endParaRPr>
                    </a:p>
                  </a:txBody>
                  <a:tcPr marL="81280" marR="81280" marT="45722" marB="45722" anchor="ctr"/>
                </a:tc>
              </a:tr>
              <a:tr h="1372537">
                <a:tc>
                  <a:txBody>
                    <a:bodyPr/>
                    <a:lstStyle/>
                    <a:p>
                      <a:r>
                        <a:rPr lang="en-US" sz="2400" dirty="0" smtClean="0"/>
                        <a:t>735.0 - Hallux Valgus </a:t>
                      </a:r>
                      <a:endParaRPr lang="en-US" sz="2400" dirty="0"/>
                    </a:p>
                  </a:txBody>
                  <a:tcPr marL="81280" marR="81280" marT="45722" marB="4572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M20.12 - Hallux valgus (acquired), left foot</a:t>
                      </a:r>
                      <a:endParaRPr lang="en-US" sz="2400" dirty="0" smtClean="0">
                        <a:solidFill>
                          <a:schemeClr val="tx1"/>
                        </a:solidFill>
                      </a:endParaRPr>
                    </a:p>
                  </a:txBody>
                  <a:tcPr marL="81280" marR="81280" marT="45722" marB="45722" anchor="ctr"/>
                </a:tc>
              </a:tr>
              <a:tr h="1493461">
                <a:tc>
                  <a:txBody>
                    <a:bodyPr/>
                    <a:lstStyle/>
                    <a:p>
                      <a:r>
                        <a:rPr lang="en-US" sz="2400" dirty="0" smtClean="0"/>
                        <a:t>715.17 - Osteoarthritis of foot and ankle</a:t>
                      </a:r>
                      <a:endParaRPr lang="en-US" sz="2400" dirty="0"/>
                    </a:p>
                  </a:txBody>
                  <a:tcPr marL="81280" marR="81280" marT="45722" marB="45722" anchor="ctr"/>
                </a:tc>
                <a:tc>
                  <a:txBody>
                    <a:bodyPr/>
                    <a:lstStyle/>
                    <a:p>
                      <a:r>
                        <a:rPr lang="en-US" sz="2400" dirty="0" smtClean="0"/>
                        <a:t>M19.072 - Primary osteoarthritis, left ankle and foot</a:t>
                      </a:r>
                      <a:endParaRPr lang="en-US" sz="2400" dirty="0">
                        <a:solidFill>
                          <a:schemeClr val="tx1"/>
                        </a:solidFill>
                      </a:endParaRPr>
                    </a:p>
                  </a:txBody>
                  <a:tcPr marL="81280" marR="81280" marT="45722" marB="45722" anchor="ctr"/>
                </a:tc>
              </a:tr>
              <a:tr h="1188231">
                <a:tc>
                  <a:txBody>
                    <a:bodyPr/>
                    <a:lstStyle/>
                    <a:p>
                      <a:r>
                        <a:rPr lang="en-US" sz="2400" dirty="0" smtClean="0"/>
                        <a:t>719.4</a:t>
                      </a:r>
                      <a:r>
                        <a:rPr lang="en-US" sz="2400" baseline="0" dirty="0" smtClean="0"/>
                        <a:t>7 - Pain in joint</a:t>
                      </a:r>
                      <a:endParaRPr lang="en-US" sz="2400" dirty="0"/>
                    </a:p>
                  </a:txBody>
                  <a:tcPr marL="81280" marR="81280" marT="45722" marB="4572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M25.572 -</a:t>
                      </a:r>
                      <a:r>
                        <a:rPr lang="en-US" sz="2400" baseline="0" dirty="0" smtClean="0"/>
                        <a:t> </a:t>
                      </a:r>
                      <a:r>
                        <a:rPr lang="en-US" sz="2400" dirty="0" smtClean="0"/>
                        <a:t>Pain in left ankle and joints of foot</a:t>
                      </a:r>
                    </a:p>
                  </a:txBody>
                  <a:tcPr marL="81280" marR="81280" marT="45722" marB="45722" anchor="ctr"/>
                </a:tc>
              </a:tr>
            </a:tbl>
          </a:graphicData>
        </a:graphic>
      </p:graphicFrame>
    </p:spTree>
    <p:extLst>
      <p:ext uri="{BB962C8B-B14F-4D97-AF65-F5344CB8AC3E}">
        <p14:creationId xmlns:p14="http://schemas.microsoft.com/office/powerpoint/2010/main" val="17005219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6645" y="304800"/>
            <a:ext cx="7690555" cy="1219200"/>
          </a:xfrm>
        </p:spPr>
        <p:txBody>
          <a:bodyPr/>
          <a:lstStyle/>
          <a:p>
            <a:pPr algn="ctr"/>
            <a:r>
              <a:rPr lang="en-US" sz="4000" dirty="0" smtClean="0"/>
              <a:t>Coding This Encounter Using</a:t>
            </a:r>
            <a:br>
              <a:rPr lang="en-US" sz="4000" dirty="0" smtClean="0"/>
            </a:br>
            <a:r>
              <a:rPr lang="en-US" sz="4000" dirty="0" smtClean="0"/>
              <a:t> ICD - 10</a:t>
            </a:r>
          </a:p>
        </p:txBody>
      </p:sp>
      <p:sp>
        <p:nvSpPr>
          <p:cNvPr id="26627" name="Content Placeholder 2"/>
          <p:cNvSpPr>
            <a:spLocks noGrp="1"/>
          </p:cNvSpPr>
          <p:nvPr>
            <p:ph idx="1"/>
          </p:nvPr>
        </p:nvSpPr>
        <p:spPr>
          <a:xfrm>
            <a:off x="457200" y="1752600"/>
            <a:ext cx="7620000" cy="4114800"/>
          </a:xfrm>
        </p:spPr>
        <p:txBody>
          <a:bodyPr>
            <a:normAutofit/>
          </a:bodyPr>
          <a:lstStyle/>
          <a:p>
            <a:pPr marL="0" indent="0">
              <a:buFont typeface="Wingdings" pitchFamily="2" charset="2"/>
              <a:buNone/>
            </a:pPr>
            <a:r>
              <a:rPr lang="en-US" sz="2400" dirty="0" smtClean="0"/>
              <a:t>The codes for this initial encounter of a patient with a painful Hallux Valgus of the left foot would be: </a:t>
            </a:r>
          </a:p>
          <a:p>
            <a:pPr marL="0" indent="0">
              <a:buFont typeface="Wingdings" pitchFamily="2" charset="2"/>
              <a:buNone/>
            </a:pPr>
            <a:endParaRPr lang="en-US" sz="2400" dirty="0" smtClean="0"/>
          </a:p>
          <a:p>
            <a:pPr marL="0" indent="0">
              <a:buFont typeface="Wingdings" pitchFamily="2" charset="2"/>
              <a:buNone/>
            </a:pPr>
            <a:r>
              <a:rPr lang="en-US" sz="2400" dirty="0" smtClean="0"/>
              <a:t>ICD – 10:  M20.12	Hallux valgus (acquired), left foot.</a:t>
            </a:r>
          </a:p>
          <a:p>
            <a:pPr marL="0" indent="0">
              <a:buFont typeface="Wingdings" pitchFamily="2" charset="2"/>
              <a:buNone/>
            </a:pPr>
            <a:r>
              <a:rPr lang="en-US" sz="2400" dirty="0" smtClean="0"/>
              <a:t>                  M19.072	Primary osteoarthritis, left ankle 	 	                      	and foot.</a:t>
            </a:r>
          </a:p>
          <a:p>
            <a:pPr marL="0" indent="0">
              <a:buNone/>
            </a:pPr>
            <a:r>
              <a:rPr lang="en-US" sz="2400" dirty="0" smtClean="0"/>
              <a:t>                  M25.572	Pain </a:t>
            </a:r>
            <a:r>
              <a:rPr lang="en-US" sz="2400" dirty="0"/>
              <a:t>in left ankle and joints of foot</a:t>
            </a:r>
          </a:p>
          <a:p>
            <a:pPr marL="0" indent="0">
              <a:buFont typeface="Wingdings" pitchFamily="2" charset="2"/>
              <a:buNone/>
            </a:pPr>
            <a:endParaRPr lang="en-US" sz="2400" dirty="0" smtClean="0"/>
          </a:p>
          <a:p>
            <a:pPr marL="0" indent="0">
              <a:buFont typeface="Wingdings" pitchFamily="2" charset="2"/>
              <a:buNone/>
            </a:pPr>
            <a:r>
              <a:rPr lang="en-US" sz="2400" dirty="0" smtClean="0"/>
              <a:t> </a:t>
            </a:r>
          </a:p>
          <a:p>
            <a:pPr marL="0" indent="0">
              <a:buFont typeface="Wingdings" pitchFamily="2" charset="2"/>
              <a:buNone/>
            </a:pPr>
            <a:endParaRPr lang="en-US" sz="2400" dirty="0" smtClean="0"/>
          </a:p>
        </p:txBody>
      </p:sp>
    </p:spTree>
    <p:extLst>
      <p:ext uri="{BB962C8B-B14F-4D97-AF65-F5344CB8AC3E}">
        <p14:creationId xmlns:p14="http://schemas.microsoft.com/office/powerpoint/2010/main" val="22406505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Painful Ankle Right Ankle</a:t>
            </a:r>
            <a:endParaRPr lang="en-US" sz="4000" dirty="0"/>
          </a:p>
        </p:txBody>
      </p:sp>
      <p:sp>
        <p:nvSpPr>
          <p:cNvPr id="3" name="Content Placeholder 2"/>
          <p:cNvSpPr>
            <a:spLocks noGrp="1"/>
          </p:cNvSpPr>
          <p:nvPr>
            <p:ph idx="1"/>
          </p:nvPr>
        </p:nvSpPr>
        <p:spPr/>
        <p:txBody>
          <a:bodyPr/>
          <a:lstStyle/>
          <a:p>
            <a:pPr marL="0" lvl="0" indent="0">
              <a:buClr>
                <a:srgbClr val="D88602"/>
              </a:buClr>
              <a:buNone/>
            </a:pPr>
            <a:r>
              <a:rPr lang="en-US" sz="2400" dirty="0">
                <a:solidFill>
                  <a:prstClr val="black"/>
                </a:solidFill>
              </a:rPr>
              <a:t>In this presentation, we will learn to code using the new ICD – 10 classification a patient who presents with</a:t>
            </a:r>
            <a:r>
              <a:rPr lang="en-US" sz="2400" dirty="0" smtClean="0">
                <a:solidFill>
                  <a:prstClr val="black"/>
                </a:solidFill>
              </a:rPr>
              <a:t>:</a:t>
            </a:r>
          </a:p>
          <a:p>
            <a:pPr marL="0" lvl="0" indent="0">
              <a:buClr>
                <a:srgbClr val="D88602"/>
              </a:buClr>
              <a:buNone/>
            </a:pPr>
            <a:endParaRPr lang="en-US" sz="2400" dirty="0">
              <a:solidFill>
                <a:prstClr val="black"/>
              </a:solidFill>
            </a:endParaRPr>
          </a:p>
          <a:p>
            <a:pPr marL="754380" lvl="1" indent="-457200">
              <a:buClrTx/>
              <a:buFont typeface="+mj-lt"/>
              <a:buAutoNum type="arabicPeriod"/>
            </a:pPr>
            <a:r>
              <a:rPr lang="en-US" sz="2400" dirty="0" err="1" smtClean="0">
                <a:solidFill>
                  <a:prstClr val="black"/>
                </a:solidFill>
              </a:rPr>
              <a:t>Oteoarthrosis</a:t>
            </a:r>
            <a:r>
              <a:rPr lang="en-US" sz="2400" dirty="0" smtClean="0">
                <a:solidFill>
                  <a:prstClr val="black"/>
                </a:solidFill>
              </a:rPr>
              <a:t>, localized, secondary to previous trauma, right ankle</a:t>
            </a:r>
          </a:p>
          <a:p>
            <a:pPr marL="754380" lvl="1" indent="-457200">
              <a:buClrTx/>
              <a:buFont typeface="+mj-lt"/>
              <a:buAutoNum type="arabicPeriod"/>
            </a:pPr>
            <a:r>
              <a:rPr lang="en-US" sz="2400" dirty="0" smtClean="0">
                <a:solidFill>
                  <a:prstClr val="black"/>
                </a:solidFill>
              </a:rPr>
              <a:t>Loose body in right ankle</a:t>
            </a:r>
          </a:p>
          <a:p>
            <a:pPr marL="754380" lvl="1" indent="-457200">
              <a:buClrTx/>
              <a:buFont typeface="+mj-lt"/>
              <a:buAutoNum type="arabicPeriod"/>
            </a:pPr>
            <a:r>
              <a:rPr lang="en-US" sz="2400" dirty="0" smtClean="0">
                <a:solidFill>
                  <a:prstClr val="black"/>
                </a:solidFill>
              </a:rPr>
              <a:t>Chronic  right ankle sprain</a:t>
            </a:r>
          </a:p>
          <a:p>
            <a:pPr marL="754380" lvl="1" indent="-457200">
              <a:buClrTx/>
              <a:buFont typeface="+mj-lt"/>
              <a:buAutoNum type="arabicPeriod"/>
            </a:pPr>
            <a:r>
              <a:rPr lang="en-US" sz="2400" dirty="0" smtClean="0">
                <a:solidFill>
                  <a:prstClr val="black"/>
                </a:solidFill>
              </a:rPr>
              <a:t>Pain in right limb</a:t>
            </a:r>
          </a:p>
          <a:p>
            <a:pPr marL="0" lvl="0" indent="0">
              <a:buClr>
                <a:srgbClr val="D88602"/>
              </a:buClr>
              <a:buNone/>
            </a:pPr>
            <a:endParaRPr lang="en-US" sz="2400" dirty="0">
              <a:solidFill>
                <a:prstClr val="black"/>
              </a:solidFill>
            </a:endParaRPr>
          </a:p>
          <a:p>
            <a:endParaRPr lang="en-US" dirty="0"/>
          </a:p>
        </p:txBody>
      </p:sp>
    </p:spTree>
    <p:extLst>
      <p:ext uri="{BB962C8B-B14F-4D97-AF65-F5344CB8AC3E}">
        <p14:creationId xmlns:p14="http://schemas.microsoft.com/office/powerpoint/2010/main" val="3210099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Painful </a:t>
            </a:r>
            <a:r>
              <a:rPr lang="en-US" sz="4000" dirty="0" smtClean="0"/>
              <a:t>Right Ankle</a:t>
            </a:r>
            <a:br>
              <a:rPr lang="en-US" sz="4000" dirty="0" smtClean="0"/>
            </a:br>
            <a:r>
              <a:rPr lang="en-US" sz="4000" dirty="0" smtClean="0"/>
              <a:t>(Initial Visit)</a:t>
            </a:r>
            <a:endParaRPr lang="en-US" sz="4000" dirty="0"/>
          </a:p>
        </p:txBody>
      </p:sp>
      <p:sp>
        <p:nvSpPr>
          <p:cNvPr id="3" name="Content Placeholder 2"/>
          <p:cNvSpPr>
            <a:spLocks noGrp="1"/>
          </p:cNvSpPr>
          <p:nvPr>
            <p:ph idx="1"/>
          </p:nvPr>
        </p:nvSpPr>
        <p:spPr>
          <a:xfrm>
            <a:off x="381000" y="1828800"/>
            <a:ext cx="7620000" cy="4038600"/>
          </a:xfrm>
        </p:spPr>
        <p:txBody>
          <a:bodyPr/>
          <a:lstStyle/>
          <a:p>
            <a:pPr marL="0" lvl="0" indent="0">
              <a:buClr>
                <a:srgbClr val="D88602"/>
              </a:buClr>
              <a:buNone/>
            </a:pPr>
            <a:r>
              <a:rPr lang="en-US" sz="2400" dirty="0">
                <a:solidFill>
                  <a:prstClr val="black"/>
                </a:solidFill>
              </a:rPr>
              <a:t>Consultation</a:t>
            </a:r>
            <a:r>
              <a:rPr lang="en-US" sz="2400" dirty="0" smtClean="0">
                <a:solidFill>
                  <a:prstClr val="black"/>
                </a:solidFill>
              </a:rPr>
              <a:t>:</a:t>
            </a:r>
          </a:p>
          <a:p>
            <a:pPr marL="0" lvl="0" indent="0">
              <a:buClr>
                <a:srgbClr val="D88602"/>
              </a:buClr>
              <a:buNone/>
            </a:pPr>
            <a:endParaRPr lang="en-US" sz="2400" dirty="0">
              <a:solidFill>
                <a:prstClr val="black"/>
              </a:solidFill>
            </a:endParaRPr>
          </a:p>
          <a:p>
            <a:pPr marL="0" lvl="0" indent="0">
              <a:buClr>
                <a:srgbClr val="D88602"/>
              </a:buClr>
              <a:buNone/>
            </a:pPr>
            <a:r>
              <a:rPr lang="en-US" sz="2400" dirty="0">
                <a:solidFill>
                  <a:prstClr val="black"/>
                </a:solidFill>
              </a:rPr>
              <a:t>Referring physician:  Dr. </a:t>
            </a:r>
            <a:r>
              <a:rPr lang="en-US" sz="2400" dirty="0" smtClean="0">
                <a:solidFill>
                  <a:prstClr val="black"/>
                </a:solidFill>
              </a:rPr>
              <a:t>XXXXXXX</a:t>
            </a:r>
          </a:p>
          <a:p>
            <a:pPr marL="0" lvl="0" indent="0">
              <a:buClr>
                <a:srgbClr val="D88602"/>
              </a:buClr>
              <a:buNone/>
            </a:pPr>
            <a:endParaRPr lang="en-US" sz="2400" dirty="0">
              <a:solidFill>
                <a:prstClr val="black"/>
              </a:solidFill>
            </a:endParaRPr>
          </a:p>
          <a:p>
            <a:pPr marL="0" lvl="0" indent="0">
              <a:buClr>
                <a:srgbClr val="D88602"/>
              </a:buClr>
              <a:buNone/>
            </a:pPr>
            <a:r>
              <a:rPr lang="en-US" sz="2400" dirty="0">
                <a:solidFill>
                  <a:prstClr val="black"/>
                </a:solidFill>
              </a:rPr>
              <a:t>Chief </a:t>
            </a:r>
            <a:r>
              <a:rPr lang="en-US" sz="2400" dirty="0" smtClean="0">
                <a:solidFill>
                  <a:prstClr val="black"/>
                </a:solidFill>
              </a:rPr>
              <a:t>Complaint:</a:t>
            </a:r>
          </a:p>
          <a:p>
            <a:pPr marL="297180" lvl="1" indent="0">
              <a:buClr>
                <a:srgbClr val="D88602"/>
              </a:buClr>
              <a:buNone/>
            </a:pPr>
            <a:r>
              <a:rPr lang="en-US" sz="2400" dirty="0" smtClean="0">
                <a:solidFill>
                  <a:prstClr val="black"/>
                </a:solidFill>
              </a:rPr>
              <a:t>Mr. Smith, a 30 year old male presents for an initial visit with pain in his right ankle.</a:t>
            </a:r>
          </a:p>
          <a:p>
            <a:pPr marL="0" lvl="0" indent="0">
              <a:buClr>
                <a:srgbClr val="D88602"/>
              </a:buClr>
              <a:buNone/>
            </a:pPr>
            <a:endParaRPr lang="en-US" sz="2400" dirty="0">
              <a:solidFill>
                <a:prstClr val="black"/>
              </a:solidFill>
            </a:endParaRPr>
          </a:p>
          <a:p>
            <a:endParaRPr lang="en-US" dirty="0"/>
          </a:p>
        </p:txBody>
      </p:sp>
    </p:spTree>
    <p:extLst>
      <p:ext uri="{BB962C8B-B14F-4D97-AF65-F5344CB8AC3E}">
        <p14:creationId xmlns:p14="http://schemas.microsoft.com/office/powerpoint/2010/main" val="2912008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lstStyle/>
          <a:p>
            <a:pPr algn="ctr"/>
            <a:r>
              <a:rPr lang="en-US" sz="4000" dirty="0"/>
              <a:t>Painful Right Ankle</a:t>
            </a:r>
            <a:br>
              <a:rPr lang="en-US" sz="4000" dirty="0"/>
            </a:br>
            <a:r>
              <a:rPr lang="en-US" sz="4000" dirty="0"/>
              <a:t>(Initial Visit)</a:t>
            </a:r>
          </a:p>
        </p:txBody>
      </p:sp>
      <p:sp>
        <p:nvSpPr>
          <p:cNvPr id="3" name="Content Placeholder 2"/>
          <p:cNvSpPr>
            <a:spLocks noGrp="1"/>
          </p:cNvSpPr>
          <p:nvPr>
            <p:ph idx="1"/>
          </p:nvPr>
        </p:nvSpPr>
        <p:spPr>
          <a:xfrm>
            <a:off x="457200" y="1600200"/>
            <a:ext cx="7848600" cy="4495800"/>
          </a:xfrm>
        </p:spPr>
        <p:txBody>
          <a:bodyPr/>
          <a:lstStyle/>
          <a:p>
            <a:pPr marL="0" lvl="0" indent="0">
              <a:buClr>
                <a:srgbClr val="D88602"/>
              </a:buClr>
              <a:buNone/>
            </a:pPr>
            <a:r>
              <a:rPr lang="en-US" sz="2400" dirty="0">
                <a:solidFill>
                  <a:prstClr val="black"/>
                </a:solidFill>
              </a:rPr>
              <a:t>History of present </a:t>
            </a:r>
            <a:r>
              <a:rPr lang="en-US" sz="2400" dirty="0" smtClean="0">
                <a:solidFill>
                  <a:prstClr val="black"/>
                </a:solidFill>
              </a:rPr>
              <a:t>illness:</a:t>
            </a:r>
          </a:p>
          <a:p>
            <a:pPr marL="297180" lvl="1" indent="0">
              <a:buClr>
                <a:srgbClr val="D88602"/>
              </a:buClr>
              <a:buNone/>
            </a:pPr>
            <a:r>
              <a:rPr lang="en-US" sz="2400" dirty="0" smtClean="0">
                <a:solidFill>
                  <a:prstClr val="black"/>
                </a:solidFill>
              </a:rPr>
              <a:t>He states that his right ankle has been annoying him for about 3 years, but now the discomfort is causing him to limp. The patient recalls spraining his right ankle about 3 years ago while playing basketball. He was treated in the emergency room with a soft cast and was told that he had a bad sprain. He wore the soft cast for 2 weeks. He occasionally takes Motrin, 400mg, to help manage the discomfort.</a:t>
            </a:r>
          </a:p>
          <a:p>
            <a:pPr marL="0" lvl="0" indent="0">
              <a:buClr>
                <a:srgbClr val="D88602"/>
              </a:buClr>
              <a:buNone/>
            </a:pPr>
            <a:endParaRPr lang="en-US" sz="1400" dirty="0" smtClean="0">
              <a:solidFill>
                <a:prstClr val="black"/>
              </a:solidFill>
            </a:endParaRPr>
          </a:p>
          <a:p>
            <a:pPr marL="0" indent="0">
              <a:buFont typeface="Wingdings" pitchFamily="2" charset="2"/>
              <a:buNone/>
            </a:pPr>
            <a:r>
              <a:rPr lang="en-US" sz="2400" dirty="0"/>
              <a:t>Location of </a:t>
            </a:r>
            <a:r>
              <a:rPr lang="en-US" sz="2400" dirty="0" smtClean="0"/>
              <a:t>injury: Playground, 3 years ago</a:t>
            </a:r>
            <a:endParaRPr lang="en-US" sz="2400" dirty="0">
              <a:solidFill>
                <a:prstClr val="black"/>
              </a:solidFill>
            </a:endParaRPr>
          </a:p>
          <a:p>
            <a:pPr marL="0" lvl="0" indent="0">
              <a:buClr>
                <a:srgbClr val="D88602"/>
              </a:buClr>
              <a:buNone/>
            </a:pPr>
            <a:endParaRPr lang="en-US" sz="2400" dirty="0" smtClean="0">
              <a:solidFill>
                <a:prstClr val="black"/>
              </a:solidFill>
            </a:endParaRPr>
          </a:p>
          <a:p>
            <a:pPr marL="0" lvl="0" indent="0">
              <a:buClr>
                <a:srgbClr val="D88602"/>
              </a:buClr>
              <a:buNone/>
            </a:pPr>
            <a:endParaRPr lang="en-US" sz="2400" dirty="0">
              <a:solidFill>
                <a:prstClr val="black"/>
              </a:solidFill>
            </a:endParaRPr>
          </a:p>
          <a:p>
            <a:pPr marL="0" lvl="0" indent="0">
              <a:buClr>
                <a:srgbClr val="D88602"/>
              </a:buClr>
              <a:buNone/>
            </a:pPr>
            <a:endParaRPr lang="en-US" sz="2400" dirty="0">
              <a:solidFill>
                <a:prstClr val="black"/>
              </a:solidFill>
            </a:endParaRPr>
          </a:p>
          <a:p>
            <a:endParaRPr lang="en-US" dirty="0"/>
          </a:p>
        </p:txBody>
      </p:sp>
    </p:spTree>
    <p:extLst>
      <p:ext uri="{BB962C8B-B14F-4D97-AF65-F5344CB8AC3E}">
        <p14:creationId xmlns:p14="http://schemas.microsoft.com/office/powerpoint/2010/main" val="41543755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219200"/>
          </a:xfrm>
        </p:spPr>
        <p:txBody>
          <a:bodyPr/>
          <a:lstStyle/>
          <a:p>
            <a:pPr algn="ctr"/>
            <a:r>
              <a:rPr lang="en-US" sz="4000" dirty="0"/>
              <a:t>Painful Right Ankle</a:t>
            </a:r>
            <a:br>
              <a:rPr lang="en-US" sz="4000" dirty="0"/>
            </a:br>
            <a:r>
              <a:rPr lang="en-US" sz="4000" dirty="0"/>
              <a:t>(Initial Visit)</a:t>
            </a:r>
          </a:p>
        </p:txBody>
      </p:sp>
      <p:sp>
        <p:nvSpPr>
          <p:cNvPr id="3" name="Content Placeholder 2"/>
          <p:cNvSpPr>
            <a:spLocks noGrp="1"/>
          </p:cNvSpPr>
          <p:nvPr>
            <p:ph idx="1"/>
          </p:nvPr>
        </p:nvSpPr>
        <p:spPr>
          <a:xfrm>
            <a:off x="457200" y="1524000"/>
            <a:ext cx="7620000" cy="4648200"/>
          </a:xfrm>
        </p:spPr>
        <p:txBody>
          <a:bodyPr>
            <a:normAutofit/>
          </a:bodyPr>
          <a:lstStyle/>
          <a:p>
            <a:pPr marL="114300" indent="0">
              <a:buNone/>
            </a:pPr>
            <a:r>
              <a:rPr lang="en-US" dirty="0" smtClean="0"/>
              <a:t>Right foot and ankle –</a:t>
            </a:r>
            <a:endParaRPr lang="en-US" dirty="0"/>
          </a:p>
          <a:p>
            <a:pPr marL="114300" indent="0">
              <a:buNone/>
            </a:pPr>
            <a:r>
              <a:rPr lang="en-US" dirty="0" smtClean="0"/>
              <a:t>	Normal ROM of the </a:t>
            </a:r>
            <a:r>
              <a:rPr lang="en-US" dirty="0" err="1" smtClean="0"/>
              <a:t>subtalar</a:t>
            </a:r>
            <a:r>
              <a:rPr lang="en-US" dirty="0"/>
              <a:t> </a:t>
            </a:r>
            <a:r>
              <a:rPr lang="en-US" dirty="0" smtClean="0"/>
              <a:t>and </a:t>
            </a:r>
            <a:r>
              <a:rPr lang="en-US" dirty="0" err="1" smtClean="0"/>
              <a:t>midtarsal</a:t>
            </a:r>
            <a:r>
              <a:rPr lang="en-US" dirty="0" smtClean="0"/>
              <a:t> joints.</a:t>
            </a:r>
          </a:p>
          <a:p>
            <a:pPr marL="114300" indent="0">
              <a:buNone/>
            </a:pPr>
            <a:r>
              <a:rPr lang="en-US" dirty="0"/>
              <a:t>	</a:t>
            </a:r>
            <a:r>
              <a:rPr lang="en-US" dirty="0" smtClean="0"/>
              <a:t>Limited and painful ROM of the ankle joint, 		            	especially dorsiflexion.  Ankle joint appears stable.</a:t>
            </a:r>
          </a:p>
          <a:p>
            <a:pPr marL="114300" indent="0">
              <a:buNone/>
            </a:pPr>
            <a:r>
              <a:rPr lang="en-US" dirty="0"/>
              <a:t>	</a:t>
            </a:r>
            <a:r>
              <a:rPr lang="en-US" dirty="0" smtClean="0"/>
              <a:t>Pain on dorsiflexion and </a:t>
            </a:r>
            <a:r>
              <a:rPr lang="en-US" dirty="0" err="1" smtClean="0"/>
              <a:t>plantarflexion</a:t>
            </a:r>
            <a:r>
              <a:rPr lang="en-US" dirty="0" smtClean="0"/>
              <a:t> of the ankle.</a:t>
            </a:r>
          </a:p>
          <a:p>
            <a:pPr marL="114300" indent="0">
              <a:buNone/>
            </a:pPr>
            <a:r>
              <a:rPr lang="en-US" dirty="0"/>
              <a:t>	</a:t>
            </a:r>
            <a:r>
              <a:rPr lang="en-US" dirty="0" smtClean="0"/>
              <a:t>Tenderness on palpation of the anterior aspect of 	             	the ankle.</a:t>
            </a:r>
          </a:p>
          <a:p>
            <a:pPr marL="114300" indent="0">
              <a:buNone/>
            </a:pPr>
            <a:r>
              <a:rPr lang="en-US" dirty="0"/>
              <a:t>	</a:t>
            </a:r>
            <a:r>
              <a:rPr lang="en-US" dirty="0" smtClean="0"/>
              <a:t>Patient ambulates with a slight limp.</a:t>
            </a:r>
          </a:p>
          <a:p>
            <a:pPr marL="114300" indent="0">
              <a:buNone/>
            </a:pPr>
            <a:r>
              <a:rPr lang="en-US" dirty="0"/>
              <a:t>	</a:t>
            </a:r>
            <a:r>
              <a:rPr lang="en-US" dirty="0" smtClean="0"/>
              <a:t>No edema noted.</a:t>
            </a:r>
          </a:p>
          <a:p>
            <a:pPr marL="114300" indent="0">
              <a:buNone/>
            </a:pPr>
            <a:r>
              <a:rPr lang="en-US" dirty="0"/>
              <a:t>	</a:t>
            </a:r>
            <a:r>
              <a:rPr lang="en-US" dirty="0" smtClean="0"/>
              <a:t>No signs of infection.</a:t>
            </a:r>
          </a:p>
          <a:p>
            <a:pPr marL="114300" indent="0">
              <a:buNone/>
            </a:pPr>
            <a:r>
              <a:rPr lang="en-US" dirty="0"/>
              <a:t>	</a:t>
            </a:r>
            <a:r>
              <a:rPr lang="en-US" dirty="0" smtClean="0"/>
              <a:t>Muscle power/tone - </a:t>
            </a:r>
            <a:r>
              <a:rPr lang="en-US" dirty="0" err="1" smtClean="0"/>
              <a:t>wnl</a:t>
            </a:r>
            <a:r>
              <a:rPr lang="en-US" dirty="0" smtClean="0"/>
              <a:t>	</a:t>
            </a:r>
            <a:endParaRPr lang="en-US" dirty="0"/>
          </a:p>
        </p:txBody>
      </p:sp>
    </p:spTree>
    <p:extLst>
      <p:ext uri="{BB962C8B-B14F-4D97-AF65-F5344CB8AC3E}">
        <p14:creationId xmlns:p14="http://schemas.microsoft.com/office/powerpoint/2010/main" val="30109038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Painful Right Ankle</a:t>
            </a:r>
            <a:br>
              <a:rPr lang="en-US" sz="4000" dirty="0"/>
            </a:br>
            <a:r>
              <a:rPr lang="en-US" sz="4000" dirty="0"/>
              <a:t>(Initial Visit)</a:t>
            </a:r>
          </a:p>
        </p:txBody>
      </p:sp>
      <p:sp>
        <p:nvSpPr>
          <p:cNvPr id="3" name="Content Placeholder 2"/>
          <p:cNvSpPr>
            <a:spLocks noGrp="1"/>
          </p:cNvSpPr>
          <p:nvPr>
            <p:ph idx="1"/>
          </p:nvPr>
        </p:nvSpPr>
        <p:spPr>
          <a:xfrm>
            <a:off x="457200" y="1981200"/>
            <a:ext cx="7620000" cy="3276600"/>
          </a:xfrm>
        </p:spPr>
        <p:txBody>
          <a:bodyPr>
            <a:normAutofit/>
          </a:bodyPr>
          <a:lstStyle/>
          <a:p>
            <a:pPr marL="0" lvl="0" indent="0">
              <a:buClr>
                <a:srgbClr val="D88602"/>
              </a:buClr>
              <a:buNone/>
            </a:pPr>
            <a:r>
              <a:rPr lang="en-US" sz="2400" dirty="0">
                <a:solidFill>
                  <a:prstClr val="black"/>
                </a:solidFill>
              </a:rPr>
              <a:t>Radiological</a:t>
            </a:r>
            <a:r>
              <a:rPr lang="en-US" sz="2400" dirty="0" smtClean="0">
                <a:solidFill>
                  <a:prstClr val="black"/>
                </a:solidFill>
              </a:rPr>
              <a:t>:</a:t>
            </a:r>
          </a:p>
          <a:p>
            <a:pPr marL="0" lvl="0" indent="0">
              <a:buClr>
                <a:srgbClr val="D88602"/>
              </a:buClr>
              <a:buNone/>
            </a:pPr>
            <a:endParaRPr lang="en-US" sz="1000" dirty="0">
              <a:solidFill>
                <a:prstClr val="black"/>
              </a:solidFill>
            </a:endParaRPr>
          </a:p>
          <a:p>
            <a:pPr marL="297180" lvl="1" indent="0">
              <a:buClr>
                <a:srgbClr val="D88602"/>
              </a:buClr>
              <a:buNone/>
            </a:pPr>
            <a:r>
              <a:rPr lang="en-US" sz="2400" dirty="0" smtClean="0">
                <a:solidFill>
                  <a:prstClr val="black"/>
                </a:solidFill>
              </a:rPr>
              <a:t>Review </a:t>
            </a:r>
            <a:r>
              <a:rPr lang="en-US" sz="2400" dirty="0">
                <a:solidFill>
                  <a:prstClr val="black"/>
                </a:solidFill>
              </a:rPr>
              <a:t>of patient’s radiographs </a:t>
            </a:r>
            <a:r>
              <a:rPr lang="en-US" sz="2400" dirty="0" smtClean="0">
                <a:solidFill>
                  <a:prstClr val="black"/>
                </a:solidFill>
              </a:rPr>
              <a:t>reveal a loose body located on the lateral aspect of the right ankle, dorsal to the talus. Osteophytes noted on the lateral aspect of the talus. There are no other fractures or dislocations.</a:t>
            </a:r>
            <a:endParaRPr lang="en-US" sz="2400" dirty="0"/>
          </a:p>
        </p:txBody>
      </p:sp>
    </p:spTree>
    <p:extLst>
      <p:ext uri="{BB962C8B-B14F-4D97-AF65-F5344CB8AC3E}">
        <p14:creationId xmlns:p14="http://schemas.microsoft.com/office/powerpoint/2010/main" val="2796234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Specific Coding Guidelines for </a:t>
            </a:r>
            <a:r>
              <a:rPr lang="en-US" sz="4000" dirty="0" smtClean="0"/>
              <a:t/>
            </a:r>
            <a:br>
              <a:rPr lang="en-US" sz="4000" dirty="0" smtClean="0"/>
            </a:br>
            <a:r>
              <a:rPr lang="en-US" sz="4000" dirty="0" smtClean="0"/>
              <a:t>Chapter </a:t>
            </a:r>
            <a:r>
              <a:rPr lang="en-US" sz="4000" dirty="0"/>
              <a:t>13 (M00 – M99)</a:t>
            </a:r>
          </a:p>
        </p:txBody>
      </p:sp>
      <p:sp>
        <p:nvSpPr>
          <p:cNvPr id="3" name="Content Placeholder 2"/>
          <p:cNvSpPr>
            <a:spLocks noGrp="1"/>
          </p:cNvSpPr>
          <p:nvPr>
            <p:ph idx="1"/>
          </p:nvPr>
        </p:nvSpPr>
        <p:spPr/>
        <p:txBody>
          <a:bodyPr>
            <a:normAutofit/>
          </a:bodyPr>
          <a:lstStyle/>
          <a:p>
            <a:pPr marL="114300" indent="0">
              <a:buNone/>
            </a:pPr>
            <a:r>
              <a:rPr lang="en-US" sz="2400" b="1" dirty="0" smtClean="0"/>
              <a:t>Site </a:t>
            </a:r>
            <a:r>
              <a:rPr lang="en-US" sz="2400" b="1" dirty="0"/>
              <a:t>and laterality </a:t>
            </a:r>
            <a:endParaRPr lang="en-US" sz="2400" dirty="0"/>
          </a:p>
          <a:p>
            <a:r>
              <a:rPr lang="en-US" sz="2400" dirty="0"/>
              <a:t>Most of the codes within Chapter 13 have site and laterality designations. The site represents the bone, joint or the muscle involved. </a:t>
            </a:r>
          </a:p>
          <a:p>
            <a:r>
              <a:rPr lang="en-US" sz="2400" dirty="0"/>
              <a:t>W</a:t>
            </a:r>
            <a:r>
              <a:rPr lang="en-US" sz="2400" dirty="0" smtClean="0"/>
              <a:t>here </a:t>
            </a:r>
            <a:r>
              <a:rPr lang="en-US" sz="2400" dirty="0"/>
              <a:t>more than one bone, joint or muscle is usually involved, such as osteoarthritis, there is a “multiple sites” code available. </a:t>
            </a:r>
          </a:p>
          <a:p>
            <a:r>
              <a:rPr lang="en-US" sz="2400" dirty="0"/>
              <a:t>For categories where no multiple site code is provided and more than one bone, joint or muscle is involved, multiple codes should be used to indicate the different sites involved. </a:t>
            </a:r>
            <a:endParaRPr lang="en-US" sz="2400" dirty="0" smtClean="0"/>
          </a:p>
          <a:p>
            <a:endParaRPr lang="en-US" sz="2400" dirty="0"/>
          </a:p>
        </p:txBody>
      </p:sp>
    </p:spTree>
    <p:extLst>
      <p:ext uri="{BB962C8B-B14F-4D97-AF65-F5344CB8AC3E}">
        <p14:creationId xmlns:p14="http://schemas.microsoft.com/office/powerpoint/2010/main" val="39690328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pPr algn="ctr"/>
            <a:r>
              <a:rPr lang="en-US" sz="4000" dirty="0">
                <a:solidFill>
                  <a:srgbClr val="002060"/>
                </a:solidFill>
              </a:rPr>
              <a:t>Painful Right Ankle</a:t>
            </a:r>
            <a:br>
              <a:rPr lang="en-US" sz="4000" dirty="0">
                <a:solidFill>
                  <a:srgbClr val="002060"/>
                </a:solidFill>
              </a:rPr>
            </a:br>
            <a:r>
              <a:rPr lang="en-US" sz="4000" dirty="0">
                <a:solidFill>
                  <a:srgbClr val="002060"/>
                </a:solidFill>
              </a:rPr>
              <a:t>(Initial Visit)</a:t>
            </a:r>
            <a:endParaRPr lang="en-US" sz="4000" dirty="0"/>
          </a:p>
        </p:txBody>
      </p:sp>
      <p:sp>
        <p:nvSpPr>
          <p:cNvPr id="3" name="Content Placeholder 2"/>
          <p:cNvSpPr>
            <a:spLocks noGrp="1"/>
          </p:cNvSpPr>
          <p:nvPr>
            <p:ph idx="1"/>
          </p:nvPr>
        </p:nvSpPr>
        <p:spPr>
          <a:xfrm>
            <a:off x="457200" y="1295400"/>
            <a:ext cx="7924800" cy="4800600"/>
          </a:xfrm>
        </p:spPr>
        <p:txBody>
          <a:bodyPr>
            <a:normAutofit/>
          </a:bodyPr>
          <a:lstStyle/>
          <a:p>
            <a:pPr marL="0" lvl="0" indent="0">
              <a:buClr>
                <a:srgbClr val="D88602"/>
              </a:buClr>
              <a:buNone/>
            </a:pPr>
            <a:r>
              <a:rPr lang="en-US" sz="2400" dirty="0">
                <a:solidFill>
                  <a:prstClr val="black"/>
                </a:solidFill>
              </a:rPr>
              <a:t>Assessment</a:t>
            </a:r>
            <a:r>
              <a:rPr lang="en-US" sz="2400" dirty="0" smtClean="0">
                <a:solidFill>
                  <a:prstClr val="black"/>
                </a:solidFill>
              </a:rPr>
              <a:t>:</a:t>
            </a:r>
          </a:p>
          <a:p>
            <a:pPr marL="297180" lvl="1" indent="0">
              <a:buClrTx/>
              <a:buNone/>
            </a:pPr>
            <a:r>
              <a:rPr lang="en-US" sz="2400" dirty="0" smtClean="0">
                <a:solidFill>
                  <a:prstClr val="black"/>
                </a:solidFill>
              </a:rPr>
              <a:t>1</a:t>
            </a:r>
            <a:r>
              <a:rPr lang="en-US" sz="2400" dirty="0">
                <a:solidFill>
                  <a:prstClr val="black"/>
                </a:solidFill>
              </a:rPr>
              <a:t>.  </a:t>
            </a:r>
            <a:r>
              <a:rPr lang="en-US" sz="2400" dirty="0" err="1">
                <a:solidFill>
                  <a:prstClr val="black"/>
                </a:solidFill>
              </a:rPr>
              <a:t>Oteoarthrosis</a:t>
            </a:r>
            <a:r>
              <a:rPr lang="en-US" sz="2400" dirty="0">
                <a:solidFill>
                  <a:prstClr val="black"/>
                </a:solidFill>
              </a:rPr>
              <a:t>, localized, secondary to previous trauma</a:t>
            </a:r>
          </a:p>
          <a:p>
            <a:pPr marL="297180" lvl="1" indent="0">
              <a:buClrTx/>
              <a:buNone/>
            </a:pPr>
            <a:r>
              <a:rPr lang="en-US" sz="2400" dirty="0">
                <a:solidFill>
                  <a:prstClr val="black"/>
                </a:solidFill>
              </a:rPr>
              <a:t>2.  Loose body in ankle</a:t>
            </a:r>
          </a:p>
          <a:p>
            <a:pPr marL="297180" lvl="1" indent="0">
              <a:buClrTx/>
              <a:buNone/>
            </a:pPr>
            <a:r>
              <a:rPr lang="en-US" sz="2400" dirty="0">
                <a:solidFill>
                  <a:prstClr val="black"/>
                </a:solidFill>
              </a:rPr>
              <a:t>3.  Chronic ankle sprain</a:t>
            </a:r>
          </a:p>
          <a:p>
            <a:pPr marL="297180" lvl="1" indent="0">
              <a:buClrTx/>
              <a:buNone/>
            </a:pPr>
            <a:r>
              <a:rPr lang="en-US" sz="2400" dirty="0" smtClean="0">
                <a:solidFill>
                  <a:prstClr val="black"/>
                </a:solidFill>
              </a:rPr>
              <a:t>4.  Pain </a:t>
            </a:r>
            <a:r>
              <a:rPr lang="en-US" sz="2400" dirty="0">
                <a:solidFill>
                  <a:prstClr val="black"/>
                </a:solidFill>
              </a:rPr>
              <a:t>in </a:t>
            </a:r>
            <a:r>
              <a:rPr lang="en-US" sz="2400" dirty="0" smtClean="0">
                <a:solidFill>
                  <a:prstClr val="black"/>
                </a:solidFill>
              </a:rPr>
              <a:t>limb</a:t>
            </a:r>
            <a:endParaRPr lang="en-US" sz="2400" dirty="0">
              <a:solidFill>
                <a:prstClr val="black"/>
              </a:solidFill>
            </a:endParaRPr>
          </a:p>
          <a:p>
            <a:pPr marL="0" lvl="0" indent="0">
              <a:buClr>
                <a:srgbClr val="D88602"/>
              </a:buClr>
              <a:buNone/>
            </a:pPr>
            <a:r>
              <a:rPr lang="en-US" sz="2400" dirty="0" smtClean="0">
                <a:solidFill>
                  <a:prstClr val="black"/>
                </a:solidFill>
              </a:rPr>
              <a:t>Plan:</a:t>
            </a:r>
          </a:p>
          <a:p>
            <a:pPr marL="754380" lvl="1" indent="-457200">
              <a:buClrTx/>
              <a:buAutoNum type="arabicPeriod"/>
            </a:pPr>
            <a:r>
              <a:rPr lang="en-US" sz="2400" dirty="0" smtClean="0">
                <a:solidFill>
                  <a:prstClr val="black"/>
                </a:solidFill>
              </a:rPr>
              <a:t>Rx</a:t>
            </a:r>
            <a:r>
              <a:rPr lang="en-US" sz="2400" dirty="0">
                <a:solidFill>
                  <a:prstClr val="black"/>
                </a:solidFill>
              </a:rPr>
              <a:t>:  Celebrex 200 mg. </a:t>
            </a:r>
            <a:r>
              <a:rPr lang="en-US" sz="2400" dirty="0" smtClean="0">
                <a:solidFill>
                  <a:prstClr val="black"/>
                </a:solidFill>
              </a:rPr>
              <a:t>daily</a:t>
            </a:r>
          </a:p>
          <a:p>
            <a:pPr marL="754380" lvl="1" indent="-457200">
              <a:buClrTx/>
              <a:buAutoNum type="arabicPeriod"/>
            </a:pPr>
            <a:r>
              <a:rPr lang="en-US" sz="2400" dirty="0" smtClean="0">
                <a:solidFill>
                  <a:prstClr val="black"/>
                </a:solidFill>
              </a:rPr>
              <a:t>Dispensed CAM walker, to be worn daily.</a:t>
            </a:r>
            <a:endParaRPr lang="en-US" sz="2400" dirty="0">
              <a:solidFill>
                <a:prstClr val="black"/>
              </a:solidFill>
            </a:endParaRPr>
          </a:p>
          <a:p>
            <a:pPr marL="754380" lvl="1" indent="-457200">
              <a:buClrTx/>
              <a:buAutoNum type="arabicPeriod"/>
            </a:pPr>
            <a:r>
              <a:rPr lang="en-US" sz="2400" dirty="0" smtClean="0">
                <a:solidFill>
                  <a:prstClr val="black"/>
                </a:solidFill>
              </a:rPr>
              <a:t>Surgical </a:t>
            </a:r>
            <a:r>
              <a:rPr lang="en-US" sz="2400" dirty="0">
                <a:solidFill>
                  <a:prstClr val="black"/>
                </a:solidFill>
              </a:rPr>
              <a:t>options were </a:t>
            </a:r>
            <a:r>
              <a:rPr lang="en-US" sz="2400" dirty="0" smtClean="0">
                <a:solidFill>
                  <a:prstClr val="black"/>
                </a:solidFill>
              </a:rPr>
              <a:t>discussed.</a:t>
            </a:r>
          </a:p>
          <a:p>
            <a:pPr marL="754380" lvl="1" indent="-457200">
              <a:buClrTx/>
              <a:buAutoNum type="arabicPeriod"/>
            </a:pPr>
            <a:r>
              <a:rPr lang="en-US" sz="2400" dirty="0" smtClean="0">
                <a:solidFill>
                  <a:prstClr val="black"/>
                </a:solidFill>
              </a:rPr>
              <a:t>Patient </a:t>
            </a:r>
            <a:r>
              <a:rPr lang="en-US" sz="2400" dirty="0">
                <a:solidFill>
                  <a:prstClr val="black"/>
                </a:solidFill>
              </a:rPr>
              <a:t>to return for follow-up in one </a:t>
            </a:r>
            <a:r>
              <a:rPr lang="en-US" sz="2400" dirty="0" smtClean="0">
                <a:solidFill>
                  <a:prstClr val="black"/>
                </a:solidFill>
              </a:rPr>
              <a:t>week</a:t>
            </a:r>
            <a:endParaRPr lang="en-US" sz="2400" dirty="0">
              <a:solidFill>
                <a:prstClr val="black"/>
              </a:solidFill>
            </a:endParaRPr>
          </a:p>
        </p:txBody>
      </p:sp>
    </p:spTree>
    <p:extLst>
      <p:ext uri="{BB962C8B-B14F-4D97-AF65-F5344CB8AC3E}">
        <p14:creationId xmlns:p14="http://schemas.microsoft.com/office/powerpoint/2010/main" val="39805722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7620000" cy="3200400"/>
          </a:xfrm>
        </p:spPr>
        <p:txBody>
          <a:bodyPr/>
          <a:lstStyle/>
          <a:p>
            <a:pPr marL="114300" indent="0">
              <a:buNone/>
            </a:pPr>
            <a:r>
              <a:rPr lang="en-US" sz="2400" dirty="0" err="1" smtClean="0">
                <a:solidFill>
                  <a:prstClr val="black"/>
                </a:solidFill>
              </a:rPr>
              <a:t>Oteoarthrosis</a:t>
            </a:r>
            <a:r>
              <a:rPr lang="en-US" sz="2400" dirty="0">
                <a:solidFill>
                  <a:prstClr val="black"/>
                </a:solidFill>
              </a:rPr>
              <a:t>, localized, </a:t>
            </a:r>
            <a:r>
              <a:rPr lang="en-US" sz="2400" dirty="0" smtClean="0">
                <a:solidFill>
                  <a:prstClr val="black"/>
                </a:solidFill>
              </a:rPr>
              <a:t>secondary, ankle  - 715.27</a:t>
            </a:r>
          </a:p>
          <a:p>
            <a:pPr marL="114300" indent="0">
              <a:buNone/>
            </a:pPr>
            <a:endParaRPr lang="en-US" sz="2400" dirty="0" smtClean="0">
              <a:solidFill>
                <a:prstClr val="black"/>
              </a:solidFill>
            </a:endParaRPr>
          </a:p>
          <a:p>
            <a:pPr marL="114300" indent="0">
              <a:buNone/>
            </a:pPr>
            <a:r>
              <a:rPr lang="en-US" sz="2400" dirty="0" smtClean="0">
                <a:solidFill>
                  <a:prstClr val="black"/>
                </a:solidFill>
              </a:rPr>
              <a:t>Loose </a:t>
            </a:r>
            <a:r>
              <a:rPr lang="en-US" sz="2400" dirty="0">
                <a:solidFill>
                  <a:prstClr val="black"/>
                </a:solidFill>
              </a:rPr>
              <a:t>body in </a:t>
            </a:r>
            <a:r>
              <a:rPr lang="en-US" sz="2400" dirty="0" smtClean="0">
                <a:solidFill>
                  <a:prstClr val="black"/>
                </a:solidFill>
              </a:rPr>
              <a:t>ankle  - 718.17</a:t>
            </a:r>
          </a:p>
          <a:p>
            <a:pPr marL="114300" indent="0">
              <a:buNone/>
            </a:pPr>
            <a:endParaRPr lang="en-US" sz="2400" dirty="0" smtClean="0">
              <a:solidFill>
                <a:prstClr val="black"/>
              </a:solidFill>
            </a:endParaRPr>
          </a:p>
          <a:p>
            <a:pPr marL="114300" indent="0">
              <a:buNone/>
            </a:pPr>
            <a:r>
              <a:rPr lang="en-US" sz="2400" dirty="0" smtClean="0">
                <a:solidFill>
                  <a:prstClr val="black"/>
                </a:solidFill>
              </a:rPr>
              <a:t>Chronic ankle sprain  - 845.00</a:t>
            </a:r>
            <a:endParaRPr lang="en-US" sz="2400" dirty="0">
              <a:solidFill>
                <a:prstClr val="black"/>
              </a:solidFill>
            </a:endParaRPr>
          </a:p>
          <a:p>
            <a:pPr marL="114300" indent="0">
              <a:buNone/>
            </a:pPr>
            <a:endParaRPr lang="en-US" sz="2400" dirty="0">
              <a:solidFill>
                <a:prstClr val="black"/>
              </a:solidFill>
            </a:endParaRPr>
          </a:p>
          <a:p>
            <a:pPr marL="114300" indent="0">
              <a:buNone/>
            </a:pPr>
            <a:r>
              <a:rPr lang="en-US" sz="2400" dirty="0" smtClean="0">
                <a:solidFill>
                  <a:prstClr val="black"/>
                </a:solidFill>
              </a:rPr>
              <a:t>Pain </a:t>
            </a:r>
            <a:r>
              <a:rPr lang="en-US" sz="2400" dirty="0">
                <a:solidFill>
                  <a:prstClr val="black"/>
                </a:solidFill>
              </a:rPr>
              <a:t>in </a:t>
            </a:r>
            <a:r>
              <a:rPr lang="en-US" sz="2400" dirty="0" smtClean="0">
                <a:solidFill>
                  <a:prstClr val="black"/>
                </a:solidFill>
              </a:rPr>
              <a:t>limb  - 729.5</a:t>
            </a:r>
            <a:endParaRPr lang="en-US" sz="2400" dirty="0">
              <a:solidFill>
                <a:prstClr val="black"/>
              </a:solidFill>
            </a:endParaRPr>
          </a:p>
          <a:p>
            <a:pPr marL="571500" indent="-457200">
              <a:buAutoNum type="arabicPeriod"/>
            </a:pPr>
            <a:endParaRPr lang="en-US" dirty="0"/>
          </a:p>
        </p:txBody>
      </p:sp>
      <p:sp>
        <p:nvSpPr>
          <p:cNvPr id="4" name="Title 1"/>
          <p:cNvSpPr>
            <a:spLocks noGrp="1"/>
          </p:cNvSpPr>
          <p:nvPr>
            <p:ph type="title"/>
          </p:nvPr>
        </p:nvSpPr>
        <p:spPr/>
        <p:txBody>
          <a:bodyPr/>
          <a:lstStyle/>
          <a:p>
            <a:pPr algn="ctr"/>
            <a:r>
              <a:rPr lang="en-US" sz="4000" dirty="0" smtClean="0"/>
              <a:t>Coding This Encounter Using</a:t>
            </a:r>
            <a:br>
              <a:rPr lang="en-US" sz="4000" dirty="0" smtClean="0"/>
            </a:br>
            <a:r>
              <a:rPr lang="en-US" sz="4000" dirty="0" smtClean="0"/>
              <a:t> ICD - 9</a:t>
            </a:r>
          </a:p>
        </p:txBody>
      </p:sp>
    </p:spTree>
    <p:extLst>
      <p:ext uri="{BB962C8B-B14F-4D97-AF65-F5344CB8AC3E}">
        <p14:creationId xmlns:p14="http://schemas.microsoft.com/office/powerpoint/2010/main" val="36415084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7924800" cy="4876800"/>
          </a:xfrm>
        </p:spPr>
        <p:txBody>
          <a:bodyPr>
            <a:normAutofit/>
          </a:bodyPr>
          <a:lstStyle/>
          <a:p>
            <a:pPr marL="114300" indent="0">
              <a:buNone/>
            </a:pPr>
            <a:r>
              <a:rPr lang="en-US" sz="2400" b="1" dirty="0" smtClean="0"/>
              <a:t>Code for </a:t>
            </a:r>
            <a:r>
              <a:rPr lang="en-US" sz="2400" b="1" dirty="0" err="1" smtClean="0"/>
              <a:t>osteoarthrosis</a:t>
            </a:r>
            <a:r>
              <a:rPr lang="en-US" sz="2400" b="1" dirty="0" smtClean="0"/>
              <a:t>, localized, secondary, right ankle:</a:t>
            </a:r>
          </a:p>
          <a:p>
            <a:pPr marL="114300" indent="0">
              <a:buNone/>
            </a:pPr>
            <a:endParaRPr lang="en-US" sz="2400" b="1" dirty="0">
              <a:solidFill>
                <a:prstClr val="black"/>
              </a:solidFill>
            </a:endParaRPr>
          </a:p>
          <a:p>
            <a:pPr marL="114300" indent="0">
              <a:buNone/>
            </a:pPr>
            <a:r>
              <a:rPr lang="en-US" sz="2400" dirty="0" smtClean="0">
                <a:solidFill>
                  <a:prstClr val="black"/>
                </a:solidFill>
              </a:rPr>
              <a:t>Go </a:t>
            </a:r>
            <a:r>
              <a:rPr lang="en-US" sz="2400" dirty="0">
                <a:solidFill>
                  <a:prstClr val="black"/>
                </a:solidFill>
              </a:rPr>
              <a:t>to chapter 13 - Diseases of the musculoskeletal system and connective tissue (M00-M99</a:t>
            </a:r>
            <a:r>
              <a:rPr lang="en-US" sz="2400" dirty="0" smtClean="0">
                <a:solidFill>
                  <a:prstClr val="black"/>
                </a:solidFill>
              </a:rPr>
              <a:t>).</a:t>
            </a:r>
          </a:p>
          <a:p>
            <a:pPr marL="0" lvl="0" indent="0">
              <a:buClr>
                <a:srgbClr val="D88602"/>
              </a:buClr>
              <a:buNone/>
            </a:pPr>
            <a:endParaRPr lang="en-US" sz="2400" dirty="0">
              <a:solidFill>
                <a:prstClr val="black"/>
              </a:solidFill>
            </a:endParaRPr>
          </a:p>
          <a:p>
            <a:pPr marL="0" lvl="0" indent="0">
              <a:buClr>
                <a:srgbClr val="D88602"/>
              </a:buClr>
              <a:buNone/>
            </a:pPr>
            <a:r>
              <a:rPr lang="en-US" sz="2400" dirty="0" smtClean="0">
                <a:solidFill>
                  <a:prstClr val="black"/>
                </a:solidFill>
              </a:rPr>
              <a:t>    M19.1 -   Post-traumatic osteoarthritis of other joints</a:t>
            </a:r>
          </a:p>
          <a:p>
            <a:pPr marL="0" lvl="0" indent="0">
              <a:buClr>
                <a:srgbClr val="D88602"/>
              </a:buClr>
              <a:buNone/>
            </a:pPr>
            <a:r>
              <a:rPr lang="en-US" sz="2400" dirty="0">
                <a:solidFill>
                  <a:prstClr val="black"/>
                </a:solidFill>
              </a:rPr>
              <a:t> </a:t>
            </a:r>
            <a:r>
              <a:rPr lang="en-US" sz="2400" dirty="0" smtClean="0">
                <a:solidFill>
                  <a:prstClr val="black"/>
                </a:solidFill>
              </a:rPr>
              <a:t>      M19.17 -   Post-traumatic osteoarthritis, ankle</a:t>
            </a:r>
          </a:p>
          <a:p>
            <a:pPr marL="0" lvl="0" indent="0">
              <a:buClr>
                <a:srgbClr val="D88602"/>
              </a:buClr>
              <a:buNone/>
            </a:pPr>
            <a:r>
              <a:rPr lang="en-US" sz="2400" dirty="0">
                <a:solidFill>
                  <a:prstClr val="black"/>
                </a:solidFill>
              </a:rPr>
              <a:t> </a:t>
            </a:r>
            <a:r>
              <a:rPr lang="en-US" sz="2400" dirty="0" smtClean="0">
                <a:solidFill>
                  <a:prstClr val="black"/>
                </a:solidFill>
              </a:rPr>
              <a:t>        </a:t>
            </a:r>
            <a:r>
              <a:rPr lang="en-US" sz="2400" dirty="0" smtClean="0">
                <a:solidFill>
                  <a:srgbClr val="FF0000"/>
                </a:solidFill>
              </a:rPr>
              <a:t>M19.171    Post-traumatic osteoarthritis, right ankle</a:t>
            </a:r>
          </a:p>
          <a:p>
            <a:pPr marL="0" lvl="0" indent="0">
              <a:buClr>
                <a:srgbClr val="D88602"/>
              </a:buClr>
              <a:buNone/>
            </a:pPr>
            <a:endParaRPr lang="en-US" sz="2400" dirty="0">
              <a:solidFill>
                <a:prstClr val="black"/>
              </a:solidFill>
            </a:endParaRPr>
          </a:p>
          <a:p>
            <a:pPr marL="0" lvl="0" indent="0">
              <a:buClr>
                <a:srgbClr val="D88602"/>
              </a:buClr>
              <a:buNone/>
            </a:pPr>
            <a:r>
              <a:rPr lang="en-US" sz="2400" dirty="0" smtClean="0">
                <a:solidFill>
                  <a:prstClr val="black"/>
                </a:solidFill>
              </a:rPr>
              <a:t>     </a:t>
            </a:r>
          </a:p>
          <a:p>
            <a:pPr marL="0" lvl="0" indent="0">
              <a:buClr>
                <a:srgbClr val="D88602"/>
              </a:buClr>
              <a:buNone/>
            </a:pPr>
            <a:endParaRPr lang="en-US" sz="2400" dirty="0">
              <a:solidFill>
                <a:prstClr val="black"/>
              </a:solidFill>
            </a:endParaRPr>
          </a:p>
          <a:p>
            <a:pPr marL="114300" indent="0">
              <a:buNone/>
            </a:pPr>
            <a:endParaRPr lang="en-US" dirty="0" smtClean="0"/>
          </a:p>
          <a:p>
            <a:endParaRPr lang="en-US" dirty="0"/>
          </a:p>
        </p:txBody>
      </p:sp>
      <p:sp>
        <p:nvSpPr>
          <p:cNvPr id="4" name="Title 1"/>
          <p:cNvSpPr>
            <a:spLocks noGrp="1"/>
          </p:cNvSpPr>
          <p:nvPr>
            <p:ph type="title"/>
          </p:nvPr>
        </p:nvSpPr>
        <p:spPr>
          <a:xfrm>
            <a:off x="457200" y="0"/>
            <a:ext cx="7620000" cy="1295400"/>
          </a:xfrm>
        </p:spPr>
        <p:txBody>
          <a:bodyPr/>
          <a:lstStyle/>
          <a:p>
            <a:pPr algn="ctr"/>
            <a:r>
              <a:rPr lang="en-US" sz="4000" dirty="0" smtClean="0"/>
              <a:t>Coding This Encounter Using</a:t>
            </a:r>
            <a:br>
              <a:rPr lang="en-US" sz="4000" dirty="0" smtClean="0"/>
            </a:br>
            <a:r>
              <a:rPr lang="en-US" sz="4000" dirty="0" smtClean="0"/>
              <a:t> ICD - 10</a:t>
            </a:r>
          </a:p>
        </p:txBody>
      </p:sp>
    </p:spTree>
    <p:extLst>
      <p:ext uri="{BB962C8B-B14F-4D97-AF65-F5344CB8AC3E}">
        <p14:creationId xmlns:p14="http://schemas.microsoft.com/office/powerpoint/2010/main" val="39859568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- 10</a:t>
            </a:r>
            <a:endParaRPr lang="en-US" sz="4000" dirty="0"/>
          </a:p>
        </p:txBody>
      </p:sp>
      <p:sp>
        <p:nvSpPr>
          <p:cNvPr id="3" name="Content Placeholder 2"/>
          <p:cNvSpPr>
            <a:spLocks noGrp="1"/>
          </p:cNvSpPr>
          <p:nvPr>
            <p:ph idx="1"/>
          </p:nvPr>
        </p:nvSpPr>
        <p:spPr>
          <a:xfrm>
            <a:off x="457200" y="1905000"/>
            <a:ext cx="7620000" cy="3429000"/>
          </a:xfrm>
        </p:spPr>
        <p:txBody>
          <a:bodyPr/>
          <a:lstStyle/>
          <a:p>
            <a:pPr marL="114300" indent="0">
              <a:buNone/>
            </a:pPr>
            <a:r>
              <a:rPr lang="en-US" sz="2400" b="1" dirty="0" smtClean="0">
                <a:solidFill>
                  <a:prstClr val="black"/>
                </a:solidFill>
              </a:rPr>
              <a:t>Code for loose body in right ankle joint:</a:t>
            </a:r>
          </a:p>
          <a:p>
            <a:pPr marL="114300" indent="0">
              <a:buNone/>
            </a:pPr>
            <a:endParaRPr lang="en-US" sz="2400" b="1" dirty="0">
              <a:solidFill>
                <a:prstClr val="black"/>
              </a:solidFill>
            </a:endParaRPr>
          </a:p>
          <a:p>
            <a:pPr marL="114300" indent="0">
              <a:buNone/>
            </a:pPr>
            <a:r>
              <a:rPr lang="en-US" sz="2400" dirty="0" smtClean="0">
                <a:solidFill>
                  <a:prstClr val="black"/>
                </a:solidFill>
              </a:rPr>
              <a:t>M24.0 -    Loose body in joint</a:t>
            </a:r>
          </a:p>
          <a:p>
            <a:pPr marL="114300" indent="0">
              <a:buNone/>
            </a:pPr>
            <a:r>
              <a:rPr lang="en-US" sz="2400" dirty="0">
                <a:solidFill>
                  <a:prstClr val="black"/>
                </a:solidFill>
              </a:rPr>
              <a:t> </a:t>
            </a:r>
            <a:r>
              <a:rPr lang="en-US" sz="2400" dirty="0" smtClean="0">
                <a:solidFill>
                  <a:prstClr val="black"/>
                </a:solidFill>
              </a:rPr>
              <a:t> M24.07 -    Loose body in ankle and toe joints</a:t>
            </a:r>
          </a:p>
          <a:p>
            <a:pPr marL="114300" indent="0">
              <a:buNone/>
            </a:pPr>
            <a:r>
              <a:rPr lang="en-US" sz="2400" dirty="0">
                <a:solidFill>
                  <a:prstClr val="black"/>
                </a:solidFill>
              </a:rPr>
              <a:t> </a:t>
            </a:r>
            <a:r>
              <a:rPr lang="en-US" sz="2400" dirty="0" smtClean="0">
                <a:solidFill>
                  <a:prstClr val="black"/>
                </a:solidFill>
              </a:rPr>
              <a:t>   </a:t>
            </a:r>
            <a:r>
              <a:rPr lang="en-US" sz="2400" dirty="0" smtClean="0">
                <a:solidFill>
                  <a:srgbClr val="FF0000"/>
                </a:solidFill>
              </a:rPr>
              <a:t>M24.071    Loose body in right ankle</a:t>
            </a:r>
          </a:p>
          <a:p>
            <a:pPr marL="114300" indent="0">
              <a:buNone/>
            </a:pPr>
            <a:endParaRPr lang="en-US" dirty="0"/>
          </a:p>
        </p:txBody>
      </p:sp>
    </p:spTree>
    <p:extLst>
      <p:ext uri="{BB962C8B-B14F-4D97-AF65-F5344CB8AC3E}">
        <p14:creationId xmlns:p14="http://schemas.microsoft.com/office/powerpoint/2010/main" val="3752143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- 10</a:t>
            </a:r>
            <a:endParaRPr lang="en-US" sz="4000" dirty="0"/>
          </a:p>
        </p:txBody>
      </p:sp>
      <p:sp>
        <p:nvSpPr>
          <p:cNvPr id="3" name="Content Placeholder 2"/>
          <p:cNvSpPr>
            <a:spLocks noGrp="1"/>
          </p:cNvSpPr>
          <p:nvPr>
            <p:ph idx="1"/>
          </p:nvPr>
        </p:nvSpPr>
        <p:spPr>
          <a:xfrm>
            <a:off x="457200" y="1828800"/>
            <a:ext cx="7620000" cy="3657600"/>
          </a:xfrm>
        </p:spPr>
        <p:txBody>
          <a:bodyPr/>
          <a:lstStyle/>
          <a:p>
            <a:pPr marL="114300" indent="0">
              <a:buNone/>
            </a:pPr>
            <a:r>
              <a:rPr lang="en-US" sz="2400" b="1" dirty="0">
                <a:solidFill>
                  <a:prstClr val="black"/>
                </a:solidFill>
              </a:rPr>
              <a:t>Code </a:t>
            </a:r>
            <a:r>
              <a:rPr lang="en-US" sz="2400" b="1" dirty="0" smtClean="0">
                <a:solidFill>
                  <a:prstClr val="black"/>
                </a:solidFill>
              </a:rPr>
              <a:t>for chronic ankle sprain:</a:t>
            </a:r>
          </a:p>
          <a:p>
            <a:pPr marL="114300" indent="0">
              <a:buNone/>
            </a:pPr>
            <a:endParaRPr lang="en-US" sz="2400" b="1" dirty="0">
              <a:solidFill>
                <a:prstClr val="black"/>
              </a:solidFill>
            </a:endParaRPr>
          </a:p>
          <a:p>
            <a:pPr marL="114300" indent="0">
              <a:buNone/>
            </a:pPr>
            <a:r>
              <a:rPr lang="en-US" sz="2400" dirty="0" smtClean="0">
                <a:solidFill>
                  <a:prstClr val="black"/>
                </a:solidFill>
              </a:rPr>
              <a:t>S93.4 -   Sprain of ankle</a:t>
            </a:r>
          </a:p>
          <a:p>
            <a:pPr marL="114300" indent="0">
              <a:buNone/>
            </a:pPr>
            <a:r>
              <a:rPr lang="en-US" sz="2400" dirty="0">
                <a:solidFill>
                  <a:prstClr val="black"/>
                </a:solidFill>
              </a:rPr>
              <a:t> </a:t>
            </a:r>
            <a:r>
              <a:rPr lang="en-US" sz="2400" dirty="0" smtClean="0">
                <a:solidFill>
                  <a:prstClr val="black"/>
                </a:solidFill>
              </a:rPr>
              <a:t>S93.40 -   Sprain of unspecified ligament</a:t>
            </a:r>
          </a:p>
          <a:p>
            <a:pPr marL="114300" indent="0">
              <a:buNone/>
            </a:pPr>
            <a:r>
              <a:rPr lang="en-US" sz="2400" dirty="0">
                <a:solidFill>
                  <a:prstClr val="black"/>
                </a:solidFill>
              </a:rPr>
              <a:t> </a:t>
            </a:r>
            <a:r>
              <a:rPr lang="en-US" sz="2400" dirty="0" smtClean="0">
                <a:solidFill>
                  <a:prstClr val="black"/>
                </a:solidFill>
              </a:rPr>
              <a:t>  S93.401 -   Sprain of unspecified ligament, right ankle</a:t>
            </a:r>
          </a:p>
          <a:p>
            <a:pPr marL="114300" indent="0">
              <a:buNone/>
            </a:pPr>
            <a:r>
              <a:rPr lang="en-US" sz="2400" dirty="0">
                <a:solidFill>
                  <a:prstClr val="black"/>
                </a:solidFill>
              </a:rPr>
              <a:t> </a:t>
            </a:r>
            <a:r>
              <a:rPr lang="en-US" sz="2400" dirty="0" smtClean="0">
                <a:solidFill>
                  <a:prstClr val="black"/>
                </a:solidFill>
              </a:rPr>
              <a:t>    </a:t>
            </a:r>
            <a:r>
              <a:rPr lang="en-US" sz="2400" dirty="0" smtClean="0">
                <a:solidFill>
                  <a:srgbClr val="FF0000"/>
                </a:solidFill>
              </a:rPr>
              <a:t>S93.401S    Sprain of unspecified ligament, right ankle 	              	            with </a:t>
            </a:r>
            <a:r>
              <a:rPr lang="en-US" sz="2400" dirty="0" err="1" smtClean="0">
                <a:solidFill>
                  <a:srgbClr val="FF0000"/>
                </a:solidFill>
              </a:rPr>
              <a:t>sequela</a:t>
            </a:r>
            <a:r>
              <a:rPr lang="en-US" sz="2400" dirty="0" smtClean="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9366805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- 10</a:t>
            </a:r>
            <a:endParaRPr lang="en-US" sz="4000" dirty="0"/>
          </a:p>
        </p:txBody>
      </p:sp>
      <p:sp>
        <p:nvSpPr>
          <p:cNvPr id="3" name="Content Placeholder 2"/>
          <p:cNvSpPr>
            <a:spLocks noGrp="1"/>
          </p:cNvSpPr>
          <p:nvPr>
            <p:ph idx="1"/>
          </p:nvPr>
        </p:nvSpPr>
        <p:spPr>
          <a:xfrm>
            <a:off x="457200" y="1752600"/>
            <a:ext cx="7620000" cy="4343400"/>
          </a:xfrm>
        </p:spPr>
        <p:txBody>
          <a:bodyPr/>
          <a:lstStyle/>
          <a:p>
            <a:pPr marL="114300" indent="0">
              <a:buNone/>
            </a:pPr>
            <a:r>
              <a:rPr lang="en-US" sz="2400" b="1" dirty="0" smtClean="0">
                <a:solidFill>
                  <a:prstClr val="black"/>
                </a:solidFill>
              </a:rPr>
              <a:t>Code for pain in right ankle:</a:t>
            </a:r>
          </a:p>
          <a:p>
            <a:pPr marL="114300" indent="0">
              <a:buNone/>
            </a:pPr>
            <a:endParaRPr lang="en-US" sz="2400" b="1" dirty="0">
              <a:solidFill>
                <a:prstClr val="black"/>
              </a:solidFill>
            </a:endParaRPr>
          </a:p>
          <a:p>
            <a:pPr marL="411480" lvl="1" indent="0">
              <a:buNone/>
            </a:pPr>
            <a:r>
              <a:rPr lang="en-US" sz="2400" dirty="0" smtClean="0">
                <a:solidFill>
                  <a:prstClr val="black"/>
                </a:solidFill>
              </a:rPr>
              <a:t>M25 -    </a:t>
            </a:r>
            <a:r>
              <a:rPr lang="en-US" sz="2400" dirty="0">
                <a:solidFill>
                  <a:prstClr val="black"/>
                </a:solidFill>
              </a:rPr>
              <a:t>Other joint disorder</a:t>
            </a:r>
          </a:p>
          <a:p>
            <a:pPr marL="297180" lvl="1" indent="0">
              <a:buClr>
                <a:srgbClr val="D88602"/>
              </a:buClr>
              <a:buNone/>
              <a:defRPr/>
            </a:pPr>
            <a:r>
              <a:rPr lang="en-US" sz="2400" dirty="0">
                <a:solidFill>
                  <a:prstClr val="black"/>
                </a:solidFill>
              </a:rPr>
              <a:t>    </a:t>
            </a:r>
            <a:r>
              <a:rPr lang="en-US" sz="2400" dirty="0" smtClean="0">
                <a:solidFill>
                  <a:prstClr val="black"/>
                </a:solidFill>
              </a:rPr>
              <a:t>M25.5 -    Pain in joint</a:t>
            </a:r>
          </a:p>
          <a:p>
            <a:pPr marL="297180" lvl="1" indent="0">
              <a:buClr>
                <a:srgbClr val="D88602"/>
              </a:buClr>
              <a:buNone/>
              <a:defRPr/>
            </a:pPr>
            <a:r>
              <a:rPr lang="en-US" sz="2400" dirty="0">
                <a:solidFill>
                  <a:prstClr val="black"/>
                </a:solidFill>
              </a:rPr>
              <a:t> </a:t>
            </a:r>
            <a:r>
              <a:rPr lang="en-US" sz="2400" dirty="0" smtClean="0">
                <a:solidFill>
                  <a:prstClr val="black"/>
                </a:solidFill>
              </a:rPr>
              <a:t>     </a:t>
            </a:r>
            <a:r>
              <a:rPr lang="en-US" sz="2400" dirty="0">
                <a:solidFill>
                  <a:prstClr val="black"/>
                </a:solidFill>
              </a:rPr>
              <a:t>M25.50 </a:t>
            </a:r>
            <a:r>
              <a:rPr lang="en-US" sz="2400" dirty="0" smtClean="0">
                <a:solidFill>
                  <a:prstClr val="black"/>
                </a:solidFill>
              </a:rPr>
              <a:t>-    Pain in unspecified joint  </a:t>
            </a:r>
          </a:p>
          <a:p>
            <a:pPr marL="297180" lvl="1" indent="0">
              <a:buClr>
                <a:srgbClr val="D88602"/>
              </a:buClr>
              <a:buNone/>
              <a:defRPr/>
            </a:pPr>
            <a:r>
              <a:rPr lang="en-US" sz="2400" dirty="0" smtClean="0">
                <a:solidFill>
                  <a:prstClr val="black"/>
                </a:solidFill>
              </a:rPr>
              <a:t>        M25.57 </a:t>
            </a:r>
            <a:r>
              <a:rPr lang="en-US" sz="2400" dirty="0">
                <a:solidFill>
                  <a:prstClr val="black"/>
                </a:solidFill>
              </a:rPr>
              <a:t>-</a:t>
            </a:r>
            <a:r>
              <a:rPr lang="en-US" sz="2400" dirty="0" smtClean="0">
                <a:solidFill>
                  <a:prstClr val="black"/>
                </a:solidFill>
              </a:rPr>
              <a:t>   </a:t>
            </a:r>
            <a:r>
              <a:rPr lang="en-US" sz="2400" dirty="0">
                <a:solidFill>
                  <a:prstClr val="black"/>
                </a:solidFill>
              </a:rPr>
              <a:t>Pain in ankle and joints of foot</a:t>
            </a:r>
          </a:p>
          <a:p>
            <a:pPr marL="297180" lvl="1" indent="0">
              <a:buClr>
                <a:srgbClr val="D88602"/>
              </a:buClr>
              <a:buNone/>
              <a:defRPr/>
            </a:pPr>
            <a:r>
              <a:rPr lang="en-US" sz="2400" dirty="0">
                <a:solidFill>
                  <a:srgbClr val="FF0000"/>
                </a:solidFill>
              </a:rPr>
              <a:t>       </a:t>
            </a:r>
            <a:r>
              <a:rPr lang="en-US" sz="2400" dirty="0" smtClean="0">
                <a:solidFill>
                  <a:srgbClr val="FF0000"/>
                </a:solidFill>
              </a:rPr>
              <a:t>   M25.571     </a:t>
            </a:r>
            <a:r>
              <a:rPr lang="en-US" sz="2400" dirty="0">
                <a:solidFill>
                  <a:srgbClr val="FF0000"/>
                </a:solidFill>
              </a:rPr>
              <a:t>Pain in </a:t>
            </a:r>
            <a:r>
              <a:rPr lang="en-US" sz="2400" dirty="0" smtClean="0">
                <a:solidFill>
                  <a:srgbClr val="FF0000"/>
                </a:solidFill>
              </a:rPr>
              <a:t>right </a:t>
            </a:r>
            <a:r>
              <a:rPr lang="en-US" sz="2400" dirty="0">
                <a:solidFill>
                  <a:srgbClr val="FF0000"/>
                </a:solidFill>
              </a:rPr>
              <a:t>ankle </a:t>
            </a:r>
          </a:p>
          <a:p>
            <a:pPr marL="114300" indent="0">
              <a:buNone/>
            </a:pPr>
            <a:endParaRPr lang="en-US" sz="2400" b="1" dirty="0" smtClean="0">
              <a:solidFill>
                <a:prstClr val="black"/>
              </a:solidFill>
            </a:endParaRPr>
          </a:p>
          <a:p>
            <a:pPr marL="114300" indent="0">
              <a:buNone/>
            </a:pPr>
            <a:endParaRPr lang="en-US" dirty="0" smtClean="0"/>
          </a:p>
          <a:p>
            <a:pPr marL="114300" indent="0">
              <a:buNone/>
            </a:pPr>
            <a:endParaRPr lang="en-US" sz="2400" b="1" dirty="0">
              <a:solidFill>
                <a:prstClr val="black"/>
              </a:solidFill>
            </a:endParaRPr>
          </a:p>
        </p:txBody>
      </p:sp>
    </p:spTree>
    <p:extLst>
      <p:ext uri="{BB962C8B-B14F-4D97-AF65-F5344CB8AC3E}">
        <p14:creationId xmlns:p14="http://schemas.microsoft.com/office/powerpoint/2010/main" val="7299393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pPr algn="ctr"/>
            <a:r>
              <a:rPr lang="en-US" sz="4000" dirty="0">
                <a:solidFill>
                  <a:srgbClr val="002060"/>
                </a:solidFill>
              </a:rPr>
              <a:t>Comparing ICD-9 and ICD-10</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0365611"/>
              </p:ext>
            </p:extLst>
          </p:nvPr>
        </p:nvGraphicFramePr>
        <p:xfrm>
          <a:off x="457200" y="1219200"/>
          <a:ext cx="7620000" cy="4419600"/>
        </p:xfrm>
        <a:graphic>
          <a:graphicData uri="http://schemas.openxmlformats.org/drawingml/2006/table">
            <a:tbl>
              <a:tblPr firstRow="1" bandRow="1">
                <a:tableStyleId>{FABFCF23-3B69-468F-B69F-88F6DE6A72F2}</a:tableStyleId>
              </a:tblPr>
              <a:tblGrid>
                <a:gridCol w="3810000"/>
                <a:gridCol w="3810000"/>
              </a:tblGrid>
              <a:tr h="736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ICD-9</a:t>
                      </a:r>
                      <a:endParaRPr kumimoji="0" lang="en-US" sz="2400" b="1" i="0" u="none" strike="noStrike" kern="1200" cap="none" spc="0" normalizeH="0" baseline="0" noProof="0" dirty="0" smtClean="0">
                        <a:ln>
                          <a:noFill/>
                        </a:ln>
                        <a:solidFill>
                          <a:srgbClr val="002060"/>
                        </a:solidFill>
                        <a:effectLst/>
                        <a:uLnTx/>
                        <a:uFillTx/>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ICD-10</a:t>
                      </a:r>
                      <a:endParaRPr kumimoji="0" lang="en-US" sz="2400" b="1" i="0" u="none" strike="noStrike" kern="1200" cap="none" spc="0" normalizeH="0" baseline="0" noProof="0" dirty="0" smtClean="0">
                        <a:ln>
                          <a:noFill/>
                        </a:ln>
                        <a:solidFill>
                          <a:srgbClr val="002060"/>
                        </a:solidFill>
                        <a:effectLst/>
                        <a:uLnTx/>
                        <a:uFillTx/>
                        <a:latin typeface="+mn-lt"/>
                      </a:endParaRPr>
                    </a:p>
                  </a:txBody>
                  <a:tcPr anchor="ctr"/>
                </a:tc>
              </a:tr>
              <a:tr h="1196975">
                <a:tc>
                  <a:txBody>
                    <a:bodyPr/>
                    <a:lstStyle/>
                    <a:p>
                      <a:r>
                        <a:rPr lang="en-US" sz="2400" dirty="0" smtClean="0"/>
                        <a:t>715.27</a:t>
                      </a:r>
                      <a:r>
                        <a:rPr lang="en-US" sz="2400" baseline="0" dirty="0" smtClean="0"/>
                        <a:t> - </a:t>
                      </a:r>
                      <a:r>
                        <a:rPr lang="en-US" sz="2400" dirty="0" err="1" smtClean="0"/>
                        <a:t>Oteoarthrosis</a:t>
                      </a:r>
                      <a:r>
                        <a:rPr lang="en-US" sz="2400" dirty="0" smtClean="0"/>
                        <a:t>, localized, secondary, ankle and foot</a:t>
                      </a:r>
                      <a:endParaRPr lang="en-US" sz="2400" dirty="0"/>
                    </a:p>
                  </a:txBody>
                  <a:tcPr anchor="ctr"/>
                </a:tc>
                <a:tc>
                  <a:txBody>
                    <a:bodyPr/>
                    <a:lstStyle/>
                    <a:p>
                      <a:r>
                        <a:rPr lang="en-US" sz="2400" dirty="0" smtClean="0"/>
                        <a:t>M19.171</a:t>
                      </a:r>
                      <a:r>
                        <a:rPr lang="en-US" sz="2400" baseline="0" dirty="0" smtClean="0"/>
                        <a:t> - Post-traumatic osteoarthritis, right ankle</a:t>
                      </a:r>
                      <a:endParaRPr lang="en-US" sz="2400" dirty="0"/>
                    </a:p>
                  </a:txBody>
                  <a:tcPr anchor="ctr"/>
                </a:tc>
              </a:tr>
              <a:tr h="828675">
                <a:tc>
                  <a:txBody>
                    <a:bodyPr/>
                    <a:lstStyle/>
                    <a:p>
                      <a:r>
                        <a:rPr lang="en-US" sz="2400" dirty="0" smtClean="0"/>
                        <a:t>718.17 – Loose body in joint of ankle and foot</a:t>
                      </a:r>
                      <a:endParaRPr lang="en-US" sz="2400" dirty="0"/>
                    </a:p>
                  </a:txBody>
                  <a:tcPr anchor="ctr"/>
                </a:tc>
                <a:tc>
                  <a:txBody>
                    <a:bodyPr/>
                    <a:lstStyle/>
                    <a:p>
                      <a:r>
                        <a:rPr lang="en-US" sz="2400" dirty="0" smtClean="0"/>
                        <a:t>M24.071</a:t>
                      </a:r>
                      <a:r>
                        <a:rPr lang="en-US" sz="2400" baseline="0" dirty="0" smtClean="0"/>
                        <a:t> – Loose body in right ankle</a:t>
                      </a:r>
                      <a:endParaRPr lang="en-US" sz="2400" dirty="0"/>
                    </a:p>
                  </a:txBody>
                  <a:tcPr anchor="ctr"/>
                </a:tc>
              </a:tr>
              <a:tr h="1196975">
                <a:tc>
                  <a:txBody>
                    <a:bodyPr/>
                    <a:lstStyle/>
                    <a:p>
                      <a:r>
                        <a:rPr lang="en-US" sz="2400" dirty="0" smtClean="0"/>
                        <a:t>845.0 – Ankle sprain</a:t>
                      </a:r>
                      <a:endParaRPr lang="en-US" sz="2400" dirty="0"/>
                    </a:p>
                  </a:txBody>
                  <a:tcPr anchor="ctr"/>
                </a:tc>
                <a:tc>
                  <a:txBody>
                    <a:bodyPr/>
                    <a:lstStyle/>
                    <a:p>
                      <a:r>
                        <a:rPr lang="en-US" sz="2400" dirty="0" smtClean="0"/>
                        <a:t>S93.401S – Sprain of unspecified ligament, right ankle with </a:t>
                      </a:r>
                      <a:r>
                        <a:rPr lang="en-US" sz="2400" dirty="0" err="1" smtClean="0"/>
                        <a:t>sequela</a:t>
                      </a:r>
                      <a:endParaRPr lang="en-US" sz="2400" dirty="0"/>
                    </a:p>
                  </a:txBody>
                  <a:tcPr anchor="ctr"/>
                </a:tc>
              </a:tr>
              <a:tr h="460375">
                <a:tc>
                  <a:txBody>
                    <a:bodyPr/>
                    <a:lstStyle/>
                    <a:p>
                      <a:r>
                        <a:rPr lang="en-US" sz="2400" dirty="0" smtClean="0"/>
                        <a:t>729.5 – Pain in limb</a:t>
                      </a:r>
                      <a:endParaRPr lang="en-US" sz="2400" dirty="0"/>
                    </a:p>
                  </a:txBody>
                  <a:tcPr anchor="ctr"/>
                </a:tc>
                <a:tc>
                  <a:txBody>
                    <a:bodyPr/>
                    <a:lstStyle/>
                    <a:p>
                      <a:r>
                        <a:rPr lang="en-US" sz="2400" dirty="0" smtClean="0"/>
                        <a:t>M25.571 – Pain in right ankle</a:t>
                      </a:r>
                      <a:endParaRPr lang="en-US" sz="2400" dirty="0"/>
                    </a:p>
                  </a:txBody>
                  <a:tcPr anchor="ctr"/>
                </a:tc>
              </a:tr>
            </a:tbl>
          </a:graphicData>
        </a:graphic>
      </p:graphicFrame>
    </p:spTree>
    <p:extLst>
      <p:ext uri="{BB962C8B-B14F-4D97-AF65-F5344CB8AC3E}">
        <p14:creationId xmlns:p14="http://schemas.microsoft.com/office/powerpoint/2010/main" val="28397698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- 10</a:t>
            </a:r>
            <a:endParaRPr lang="en-US" sz="4000" dirty="0"/>
          </a:p>
        </p:txBody>
      </p:sp>
      <p:sp>
        <p:nvSpPr>
          <p:cNvPr id="3" name="Content Placeholder 2"/>
          <p:cNvSpPr>
            <a:spLocks noGrp="1"/>
          </p:cNvSpPr>
          <p:nvPr>
            <p:ph idx="1"/>
          </p:nvPr>
        </p:nvSpPr>
        <p:spPr/>
        <p:txBody>
          <a:bodyPr>
            <a:normAutofit/>
          </a:bodyPr>
          <a:lstStyle/>
          <a:p>
            <a:pPr marL="0" lvl="0" indent="0">
              <a:buClr>
                <a:srgbClr val="D88602"/>
              </a:buClr>
              <a:buNone/>
            </a:pPr>
            <a:r>
              <a:rPr lang="en-US" sz="2400" dirty="0">
                <a:solidFill>
                  <a:prstClr val="black"/>
                </a:solidFill>
              </a:rPr>
              <a:t>The codes for this initial encounter of a patient with a painful </a:t>
            </a:r>
            <a:r>
              <a:rPr lang="en-US" sz="2400" dirty="0" smtClean="0">
                <a:solidFill>
                  <a:prstClr val="black"/>
                </a:solidFill>
              </a:rPr>
              <a:t>right ankle </a:t>
            </a:r>
            <a:r>
              <a:rPr lang="en-US" sz="2400" dirty="0">
                <a:solidFill>
                  <a:prstClr val="black"/>
                </a:solidFill>
              </a:rPr>
              <a:t>would be: </a:t>
            </a:r>
            <a:endParaRPr lang="en-US" sz="2400" dirty="0" smtClean="0">
              <a:solidFill>
                <a:prstClr val="black"/>
              </a:solidFill>
            </a:endParaRPr>
          </a:p>
          <a:p>
            <a:pPr marL="0" lvl="0" indent="0">
              <a:buClr>
                <a:srgbClr val="D88602"/>
              </a:buClr>
              <a:buNone/>
            </a:pPr>
            <a:endParaRPr lang="en-US" sz="2400" dirty="0">
              <a:solidFill>
                <a:prstClr val="black"/>
              </a:solidFill>
            </a:endParaRPr>
          </a:p>
          <a:p>
            <a:pPr marL="0" lvl="0" indent="0">
              <a:spcBef>
                <a:spcPts val="0"/>
              </a:spcBef>
              <a:buClrTx/>
              <a:buNone/>
            </a:pPr>
            <a:r>
              <a:rPr lang="en-US" sz="2400" dirty="0" smtClean="0">
                <a:solidFill>
                  <a:prstClr val="black"/>
                </a:solidFill>
              </a:rPr>
              <a:t>ICD </a:t>
            </a:r>
            <a:r>
              <a:rPr lang="en-US" sz="2400" dirty="0">
                <a:solidFill>
                  <a:prstClr val="black"/>
                </a:solidFill>
              </a:rPr>
              <a:t>– 10</a:t>
            </a:r>
            <a:r>
              <a:rPr lang="en-US" sz="2400" dirty="0" smtClean="0">
                <a:solidFill>
                  <a:prstClr val="black"/>
                </a:solidFill>
              </a:rPr>
              <a:t>:  </a:t>
            </a:r>
          </a:p>
          <a:p>
            <a:pPr marL="0" lvl="0" indent="0">
              <a:spcBef>
                <a:spcPts val="0"/>
              </a:spcBef>
              <a:buClrTx/>
              <a:buNone/>
            </a:pPr>
            <a:r>
              <a:rPr lang="en-US" sz="2400" dirty="0">
                <a:solidFill>
                  <a:prstClr val="black"/>
                </a:solidFill>
              </a:rPr>
              <a:t>	 </a:t>
            </a:r>
            <a:r>
              <a:rPr lang="en-US" sz="2400" dirty="0" smtClean="0">
                <a:solidFill>
                  <a:prstClr val="black"/>
                </a:solidFill>
              </a:rPr>
              <a:t>    M19.171 </a:t>
            </a:r>
            <a:r>
              <a:rPr lang="en-US" sz="2400" dirty="0">
                <a:solidFill>
                  <a:prstClr val="black"/>
                </a:solidFill>
              </a:rPr>
              <a:t>– Post-traumatic osteoarthritis, right </a:t>
            </a:r>
            <a:r>
              <a:rPr lang="en-US" sz="2400" dirty="0" smtClean="0">
                <a:solidFill>
                  <a:prstClr val="black"/>
                </a:solidFill>
              </a:rPr>
              <a:t>	 	                         ankle</a:t>
            </a:r>
          </a:p>
          <a:p>
            <a:pPr marL="0" lvl="0" indent="0">
              <a:spcBef>
                <a:spcPts val="0"/>
              </a:spcBef>
              <a:buClrTx/>
              <a:buNone/>
            </a:pPr>
            <a:r>
              <a:rPr lang="en-US" sz="2400" dirty="0">
                <a:solidFill>
                  <a:prstClr val="black"/>
                </a:solidFill>
              </a:rPr>
              <a:t> </a:t>
            </a:r>
            <a:r>
              <a:rPr lang="en-US" sz="2400" dirty="0" smtClean="0">
                <a:solidFill>
                  <a:prstClr val="black"/>
                </a:solidFill>
              </a:rPr>
              <a:t>                 M24.071 – Loose body in right ankle</a:t>
            </a:r>
          </a:p>
          <a:p>
            <a:pPr marL="0" lvl="0" indent="0">
              <a:spcBef>
                <a:spcPts val="0"/>
              </a:spcBef>
              <a:buClrTx/>
              <a:buNone/>
            </a:pPr>
            <a:r>
              <a:rPr lang="en-US" sz="2400" dirty="0">
                <a:solidFill>
                  <a:prstClr val="black"/>
                </a:solidFill>
              </a:rPr>
              <a:t> </a:t>
            </a:r>
            <a:r>
              <a:rPr lang="en-US" sz="2400" dirty="0" smtClean="0">
                <a:solidFill>
                  <a:prstClr val="black"/>
                </a:solidFill>
              </a:rPr>
              <a:t>                 S93.401S – Sprain of unspecified ligament, right</a:t>
            </a:r>
          </a:p>
          <a:p>
            <a:pPr marL="0" lvl="0" indent="0">
              <a:spcBef>
                <a:spcPts val="0"/>
              </a:spcBef>
              <a:buClrTx/>
              <a:buNone/>
            </a:pPr>
            <a:r>
              <a:rPr lang="en-US" sz="2400" dirty="0">
                <a:solidFill>
                  <a:prstClr val="black"/>
                </a:solidFill>
              </a:rPr>
              <a:t> </a:t>
            </a:r>
            <a:r>
              <a:rPr lang="en-US" sz="2400" dirty="0" smtClean="0">
                <a:solidFill>
                  <a:prstClr val="black"/>
                </a:solidFill>
              </a:rPr>
              <a:t>                                      ankle</a:t>
            </a:r>
          </a:p>
          <a:p>
            <a:pPr marL="0" lvl="0" indent="0">
              <a:spcBef>
                <a:spcPts val="0"/>
              </a:spcBef>
              <a:buClrTx/>
              <a:buNone/>
            </a:pPr>
            <a:r>
              <a:rPr lang="en-US" sz="2400" dirty="0">
                <a:solidFill>
                  <a:prstClr val="black"/>
                </a:solidFill>
              </a:rPr>
              <a:t> </a:t>
            </a:r>
            <a:r>
              <a:rPr lang="en-US" sz="2400" dirty="0" smtClean="0">
                <a:solidFill>
                  <a:prstClr val="black"/>
                </a:solidFill>
              </a:rPr>
              <a:t>                 M25.571 – Pain in right ankle</a:t>
            </a:r>
          </a:p>
          <a:p>
            <a:pPr marL="0" lvl="0" indent="0">
              <a:spcBef>
                <a:spcPts val="0"/>
              </a:spcBef>
              <a:buClrTx/>
              <a:buNone/>
            </a:pPr>
            <a:r>
              <a:rPr lang="en-US" sz="2400" dirty="0">
                <a:solidFill>
                  <a:prstClr val="black"/>
                </a:solidFill>
              </a:rPr>
              <a:t> </a:t>
            </a:r>
            <a:r>
              <a:rPr lang="en-US" sz="2400" dirty="0" smtClean="0">
                <a:solidFill>
                  <a:prstClr val="black"/>
                </a:solidFill>
              </a:rPr>
              <a:t>                 </a:t>
            </a:r>
            <a:endParaRPr lang="en-US" sz="2400" dirty="0">
              <a:solidFill>
                <a:prstClr val="black"/>
              </a:solidFill>
            </a:endParaRPr>
          </a:p>
          <a:p>
            <a:pPr marL="0" lvl="0" indent="0">
              <a:buClr>
                <a:srgbClr val="D88602"/>
              </a:buClr>
              <a:buNone/>
            </a:pPr>
            <a:endParaRPr lang="en-US" sz="2400" dirty="0">
              <a:solidFill>
                <a:prstClr val="black"/>
              </a:solidFill>
            </a:endParaRPr>
          </a:p>
          <a:p>
            <a:pPr marL="0" lvl="0" indent="0">
              <a:buClr>
                <a:srgbClr val="D88602"/>
              </a:buClr>
              <a:buNone/>
            </a:pPr>
            <a:endParaRPr lang="en-US" sz="2400" dirty="0">
              <a:solidFill>
                <a:prstClr val="black"/>
              </a:solidFill>
            </a:endParaRPr>
          </a:p>
        </p:txBody>
      </p:sp>
    </p:spTree>
    <p:extLst>
      <p:ext uri="{BB962C8B-B14F-4D97-AF65-F5344CB8AC3E}">
        <p14:creationId xmlns:p14="http://schemas.microsoft.com/office/powerpoint/2010/main" val="3313319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Painful Tailor’s Bunion, Left Foot (Initial Visit)</a:t>
            </a:r>
            <a:endParaRPr lang="en-US" sz="4000" dirty="0"/>
          </a:p>
        </p:txBody>
      </p:sp>
      <p:sp>
        <p:nvSpPr>
          <p:cNvPr id="3" name="Content Placeholder 2"/>
          <p:cNvSpPr>
            <a:spLocks noGrp="1"/>
          </p:cNvSpPr>
          <p:nvPr>
            <p:ph idx="1"/>
          </p:nvPr>
        </p:nvSpPr>
        <p:spPr>
          <a:xfrm>
            <a:off x="457200" y="1905000"/>
            <a:ext cx="7620000" cy="4191000"/>
          </a:xfrm>
        </p:spPr>
        <p:txBody>
          <a:bodyPr>
            <a:normAutofit/>
          </a:bodyPr>
          <a:lstStyle/>
          <a:p>
            <a:pPr marL="0" lvl="0" indent="0">
              <a:buClr>
                <a:srgbClr val="D88602"/>
              </a:buClr>
              <a:buNone/>
            </a:pPr>
            <a:r>
              <a:rPr lang="en-US" sz="2400" dirty="0">
                <a:solidFill>
                  <a:prstClr val="black"/>
                </a:solidFill>
              </a:rPr>
              <a:t>In this presentation, we will learn to code using the new ICD – 10 classification a patient who presents with:</a:t>
            </a:r>
          </a:p>
          <a:p>
            <a:pPr marL="114300" indent="0">
              <a:buNone/>
            </a:pPr>
            <a:endParaRPr lang="en-US" sz="2400" dirty="0" smtClean="0"/>
          </a:p>
          <a:p>
            <a:pPr marL="114300" indent="0">
              <a:buNone/>
            </a:pPr>
            <a:r>
              <a:rPr lang="en-US" sz="2400" dirty="0" smtClean="0"/>
              <a:t>1.  Tailor’s Bunion, left foot</a:t>
            </a:r>
          </a:p>
          <a:p>
            <a:pPr marL="114300" indent="0">
              <a:buNone/>
            </a:pPr>
            <a:r>
              <a:rPr lang="en-US" sz="2400" dirty="0" smtClean="0"/>
              <a:t>2.  Overlapping 5</a:t>
            </a:r>
            <a:r>
              <a:rPr lang="en-US" sz="2400" baseline="30000" dirty="0" smtClean="0"/>
              <a:t>th</a:t>
            </a:r>
            <a:r>
              <a:rPr lang="en-US" sz="2400" dirty="0" smtClean="0"/>
              <a:t> digit, left foot</a:t>
            </a:r>
          </a:p>
          <a:p>
            <a:pPr marL="114300" indent="0">
              <a:buNone/>
            </a:pPr>
            <a:r>
              <a:rPr lang="en-US" sz="2400" dirty="0" smtClean="0"/>
              <a:t>3.  Shorten limb, left foot</a:t>
            </a:r>
          </a:p>
          <a:p>
            <a:pPr marL="114300" indent="0">
              <a:buNone/>
            </a:pPr>
            <a:r>
              <a:rPr lang="en-US" sz="2400" dirty="0" smtClean="0"/>
              <a:t>4.  Pain in left foot</a:t>
            </a:r>
            <a:endParaRPr lang="en-US" sz="2400" dirty="0"/>
          </a:p>
        </p:txBody>
      </p:sp>
    </p:spTree>
    <p:extLst>
      <p:ext uri="{BB962C8B-B14F-4D97-AF65-F5344CB8AC3E}">
        <p14:creationId xmlns:p14="http://schemas.microsoft.com/office/powerpoint/2010/main" val="8170070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Painful Tailor’s Bunion, Left Foot (Initial Visit)</a:t>
            </a:r>
            <a:endParaRPr lang="en-US" sz="4000" dirty="0"/>
          </a:p>
        </p:txBody>
      </p:sp>
      <p:sp>
        <p:nvSpPr>
          <p:cNvPr id="3" name="Content Placeholder 2"/>
          <p:cNvSpPr>
            <a:spLocks noGrp="1"/>
          </p:cNvSpPr>
          <p:nvPr>
            <p:ph idx="1"/>
          </p:nvPr>
        </p:nvSpPr>
        <p:spPr>
          <a:xfrm>
            <a:off x="381000" y="1676400"/>
            <a:ext cx="7620000" cy="3886200"/>
          </a:xfrm>
        </p:spPr>
        <p:txBody>
          <a:bodyPr/>
          <a:lstStyle/>
          <a:p>
            <a:pPr marL="0" lvl="0" indent="0">
              <a:buClr>
                <a:srgbClr val="D88602"/>
              </a:buClr>
              <a:buNone/>
            </a:pPr>
            <a:r>
              <a:rPr lang="en-US" sz="2400" dirty="0">
                <a:solidFill>
                  <a:prstClr val="black"/>
                </a:solidFill>
              </a:rPr>
              <a:t>Consultation</a:t>
            </a:r>
            <a:r>
              <a:rPr lang="en-US" sz="2400" dirty="0" smtClean="0">
                <a:solidFill>
                  <a:prstClr val="black"/>
                </a:solidFill>
              </a:rPr>
              <a:t>:</a:t>
            </a:r>
          </a:p>
          <a:p>
            <a:pPr marL="0" lvl="0" indent="0">
              <a:buClr>
                <a:srgbClr val="D88602"/>
              </a:buClr>
              <a:buNone/>
            </a:pPr>
            <a:endParaRPr lang="en-US" sz="2400" dirty="0">
              <a:solidFill>
                <a:prstClr val="black"/>
              </a:solidFill>
            </a:endParaRPr>
          </a:p>
          <a:p>
            <a:pPr marL="0" lvl="0" indent="0">
              <a:buClr>
                <a:srgbClr val="D88602"/>
              </a:buClr>
              <a:buNone/>
            </a:pPr>
            <a:r>
              <a:rPr lang="en-US" sz="2400" dirty="0">
                <a:solidFill>
                  <a:prstClr val="black"/>
                </a:solidFill>
              </a:rPr>
              <a:t>Referring physician:  Dr. </a:t>
            </a:r>
            <a:r>
              <a:rPr lang="en-US" sz="2400" dirty="0" smtClean="0">
                <a:solidFill>
                  <a:prstClr val="black"/>
                </a:solidFill>
              </a:rPr>
              <a:t>XXXXXXX</a:t>
            </a:r>
          </a:p>
          <a:p>
            <a:pPr marL="0" lvl="0" indent="0">
              <a:buClr>
                <a:srgbClr val="D88602"/>
              </a:buClr>
              <a:buNone/>
            </a:pPr>
            <a:endParaRPr lang="en-US" sz="2400" dirty="0">
              <a:solidFill>
                <a:prstClr val="black"/>
              </a:solidFill>
            </a:endParaRPr>
          </a:p>
          <a:p>
            <a:pPr marL="0" lvl="0" indent="0">
              <a:buClr>
                <a:srgbClr val="D88602"/>
              </a:buClr>
              <a:buNone/>
            </a:pPr>
            <a:r>
              <a:rPr lang="en-US" sz="2400" dirty="0">
                <a:solidFill>
                  <a:prstClr val="black"/>
                </a:solidFill>
              </a:rPr>
              <a:t>Chief </a:t>
            </a:r>
            <a:r>
              <a:rPr lang="en-US" sz="2400" dirty="0" smtClean="0">
                <a:solidFill>
                  <a:prstClr val="black"/>
                </a:solidFill>
              </a:rPr>
              <a:t>Complaint:</a:t>
            </a:r>
          </a:p>
          <a:p>
            <a:pPr marL="297180" lvl="1" indent="0">
              <a:buClr>
                <a:srgbClr val="D88602"/>
              </a:buClr>
              <a:buNone/>
            </a:pPr>
            <a:r>
              <a:rPr lang="en-US" sz="2400" dirty="0" smtClean="0">
                <a:solidFill>
                  <a:prstClr val="black"/>
                </a:solidFill>
              </a:rPr>
              <a:t>Mrs. Jones, a 45 year old female, presents for an initial visit with a painful bump and an overlapping 5</a:t>
            </a:r>
            <a:r>
              <a:rPr lang="en-US" sz="2400" baseline="30000" dirty="0" smtClean="0">
                <a:solidFill>
                  <a:prstClr val="black"/>
                </a:solidFill>
              </a:rPr>
              <a:t>th</a:t>
            </a:r>
            <a:r>
              <a:rPr lang="en-US" sz="2400" dirty="0" smtClean="0">
                <a:solidFill>
                  <a:prstClr val="black"/>
                </a:solidFill>
              </a:rPr>
              <a:t> toe on the left foot.</a:t>
            </a:r>
            <a:endParaRPr lang="en-US" sz="2400" dirty="0">
              <a:solidFill>
                <a:prstClr val="black"/>
              </a:solidFill>
            </a:endParaRPr>
          </a:p>
          <a:p>
            <a:pPr marL="114300" indent="0">
              <a:buNone/>
            </a:pPr>
            <a:endParaRPr lang="en-US" dirty="0"/>
          </a:p>
        </p:txBody>
      </p:sp>
    </p:spTree>
    <p:extLst>
      <p:ext uri="{BB962C8B-B14F-4D97-AF65-F5344CB8AC3E}">
        <p14:creationId xmlns:p14="http://schemas.microsoft.com/office/powerpoint/2010/main" val="242619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620000" cy="4038600"/>
          </a:xfrm>
        </p:spPr>
        <p:txBody>
          <a:bodyPr/>
          <a:lstStyle/>
          <a:p>
            <a:pPr marL="114300" indent="0">
              <a:buNone/>
            </a:pPr>
            <a:endParaRPr lang="en-US" sz="2400" b="1" dirty="0" smtClean="0"/>
          </a:p>
          <a:p>
            <a:pPr marL="114300" indent="0">
              <a:buNone/>
            </a:pPr>
            <a:r>
              <a:rPr lang="en-US" sz="2400" b="1" dirty="0" smtClean="0"/>
              <a:t>Bone </a:t>
            </a:r>
            <a:r>
              <a:rPr lang="en-US" sz="2400" b="1" dirty="0"/>
              <a:t>versus joint </a:t>
            </a:r>
          </a:p>
          <a:p>
            <a:pPr marL="114300" indent="0">
              <a:buNone/>
            </a:pPr>
            <a:endParaRPr lang="en-US" sz="1000" dirty="0"/>
          </a:p>
          <a:p>
            <a:r>
              <a:rPr lang="en-US" sz="2400" dirty="0"/>
              <a:t>For certain conditions, the bone may be affected at the upper or lower end, (e.g., avascular necrosis of bone, M87, Osteoporosis, M80, M81). Though the portion of the bone affected may be at the joint, the site designation will be the bone, not the joint. </a:t>
            </a:r>
            <a:endParaRPr lang="en-US" sz="2400" b="1" dirty="0" smtClean="0"/>
          </a:p>
          <a:p>
            <a:endParaRPr lang="en-US" sz="2400" dirty="0"/>
          </a:p>
        </p:txBody>
      </p:sp>
      <p:sp>
        <p:nvSpPr>
          <p:cNvPr id="6" name="Title 1"/>
          <p:cNvSpPr>
            <a:spLocks noGrp="1"/>
          </p:cNvSpPr>
          <p:nvPr>
            <p:ph type="title"/>
          </p:nvPr>
        </p:nvSpPr>
        <p:spPr>
          <a:xfrm>
            <a:off x="457200" y="274638"/>
            <a:ext cx="7620000" cy="1143000"/>
          </a:xfrm>
        </p:spPr>
        <p:txBody>
          <a:bodyPr/>
          <a:lstStyle/>
          <a:p>
            <a:pPr algn="ctr"/>
            <a:r>
              <a:rPr lang="en-US" sz="4000" dirty="0"/>
              <a:t>Specific Coding Guidelines for </a:t>
            </a:r>
            <a:r>
              <a:rPr lang="en-US" sz="4000" dirty="0" smtClean="0"/>
              <a:t/>
            </a:r>
            <a:br>
              <a:rPr lang="en-US" sz="4000" dirty="0" smtClean="0"/>
            </a:br>
            <a:r>
              <a:rPr lang="en-US" sz="4000" dirty="0" smtClean="0"/>
              <a:t>Chapter </a:t>
            </a:r>
            <a:r>
              <a:rPr lang="en-US" sz="4000" dirty="0"/>
              <a:t>13 (M00 – M99)</a:t>
            </a:r>
          </a:p>
        </p:txBody>
      </p:sp>
    </p:spTree>
    <p:extLst>
      <p:ext uri="{BB962C8B-B14F-4D97-AF65-F5344CB8AC3E}">
        <p14:creationId xmlns:p14="http://schemas.microsoft.com/office/powerpoint/2010/main" val="24764461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pPr algn="ctr"/>
            <a:r>
              <a:rPr lang="en-US" sz="4000" dirty="0">
                <a:solidFill>
                  <a:srgbClr val="002060"/>
                </a:solidFill>
              </a:rPr>
              <a:t>Painful Tailor’s Bunion, Left Foot (Initial Visit)</a:t>
            </a:r>
            <a:endParaRPr lang="en-US" sz="4000" dirty="0"/>
          </a:p>
        </p:txBody>
      </p:sp>
      <p:sp>
        <p:nvSpPr>
          <p:cNvPr id="3" name="Content Placeholder 2"/>
          <p:cNvSpPr>
            <a:spLocks noGrp="1"/>
          </p:cNvSpPr>
          <p:nvPr>
            <p:ph idx="1"/>
          </p:nvPr>
        </p:nvSpPr>
        <p:spPr/>
        <p:txBody>
          <a:bodyPr>
            <a:normAutofit/>
          </a:bodyPr>
          <a:lstStyle/>
          <a:p>
            <a:pPr marL="0" lvl="0" indent="0">
              <a:buClr>
                <a:srgbClr val="D88602"/>
              </a:buClr>
              <a:buNone/>
            </a:pPr>
            <a:r>
              <a:rPr lang="en-US" sz="2400" dirty="0">
                <a:solidFill>
                  <a:prstClr val="black"/>
                </a:solidFill>
              </a:rPr>
              <a:t>History of present </a:t>
            </a:r>
            <a:r>
              <a:rPr lang="en-US" sz="2400" dirty="0" smtClean="0">
                <a:solidFill>
                  <a:prstClr val="black"/>
                </a:solidFill>
              </a:rPr>
              <a:t>illness:</a:t>
            </a:r>
          </a:p>
          <a:p>
            <a:pPr marL="297180" lvl="1" indent="0">
              <a:buClr>
                <a:srgbClr val="D88602"/>
              </a:buClr>
              <a:buNone/>
            </a:pPr>
            <a:r>
              <a:rPr lang="en-US" sz="2400" dirty="0" smtClean="0">
                <a:solidFill>
                  <a:prstClr val="black"/>
                </a:solidFill>
              </a:rPr>
              <a:t>She states that the bump on the outside of her left foot has been there for years but now she has pain when she ambulates with shoes. Over the past couple of years, she has also noticed that her 5</a:t>
            </a:r>
            <a:r>
              <a:rPr lang="en-US" sz="2400" baseline="30000" dirty="0" smtClean="0">
                <a:solidFill>
                  <a:prstClr val="black"/>
                </a:solidFill>
              </a:rPr>
              <a:t>th</a:t>
            </a:r>
            <a:r>
              <a:rPr lang="en-US" sz="2400" dirty="0" smtClean="0">
                <a:solidFill>
                  <a:prstClr val="black"/>
                </a:solidFill>
              </a:rPr>
              <a:t> toe on the same foot is now overlapping the 4</a:t>
            </a:r>
            <a:r>
              <a:rPr lang="en-US" sz="2400" baseline="30000" dirty="0" smtClean="0">
                <a:solidFill>
                  <a:prstClr val="black"/>
                </a:solidFill>
              </a:rPr>
              <a:t>th</a:t>
            </a:r>
            <a:r>
              <a:rPr lang="en-US" sz="2400" dirty="0" smtClean="0">
                <a:solidFill>
                  <a:prstClr val="black"/>
                </a:solidFill>
              </a:rPr>
              <a:t> toe. She has difficulty ambulating with both shoes or sneakers. She has tried padding the area, but has not gotten any relief.</a:t>
            </a:r>
          </a:p>
          <a:p>
            <a:pPr marL="0" lvl="0" indent="0">
              <a:buClr>
                <a:srgbClr val="D88602"/>
              </a:buClr>
              <a:buNone/>
            </a:pPr>
            <a:endParaRPr lang="en-US" sz="2400" dirty="0">
              <a:solidFill>
                <a:prstClr val="black"/>
              </a:solidFill>
            </a:endParaRPr>
          </a:p>
          <a:p>
            <a:pPr marL="0" lvl="0" indent="0">
              <a:buClr>
                <a:srgbClr val="D88602"/>
              </a:buClr>
              <a:buNone/>
            </a:pPr>
            <a:r>
              <a:rPr lang="en-US" sz="2400" dirty="0">
                <a:solidFill>
                  <a:prstClr val="black"/>
                </a:solidFill>
              </a:rPr>
              <a:t>Location of </a:t>
            </a:r>
            <a:r>
              <a:rPr lang="en-US" sz="2400" dirty="0" smtClean="0">
                <a:solidFill>
                  <a:prstClr val="black"/>
                </a:solidFill>
              </a:rPr>
              <a:t>injury: N</a:t>
            </a:r>
            <a:r>
              <a:rPr lang="en-US" sz="2400" dirty="0">
                <a:solidFill>
                  <a:prstClr val="black"/>
                </a:solidFill>
              </a:rPr>
              <a:t>/A</a:t>
            </a:r>
          </a:p>
          <a:p>
            <a:pPr marL="0" lvl="0" indent="0">
              <a:buClr>
                <a:srgbClr val="D88602"/>
              </a:buClr>
              <a:buNone/>
            </a:pPr>
            <a:endParaRPr lang="en-US" sz="2400" dirty="0">
              <a:solidFill>
                <a:prstClr val="black"/>
              </a:solidFill>
            </a:endParaRPr>
          </a:p>
          <a:p>
            <a:pPr marL="114300" indent="0">
              <a:buNone/>
            </a:pPr>
            <a:endParaRPr lang="en-US" dirty="0"/>
          </a:p>
        </p:txBody>
      </p:sp>
    </p:spTree>
    <p:extLst>
      <p:ext uri="{BB962C8B-B14F-4D97-AF65-F5344CB8AC3E}">
        <p14:creationId xmlns:p14="http://schemas.microsoft.com/office/powerpoint/2010/main" val="17211065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Painful Tailor’s Bunion, Left Foot (Initial Visit)</a:t>
            </a:r>
            <a:endParaRPr lang="en-US" sz="4000" dirty="0"/>
          </a:p>
        </p:txBody>
      </p:sp>
      <p:sp>
        <p:nvSpPr>
          <p:cNvPr id="3" name="Content Placeholder 2"/>
          <p:cNvSpPr>
            <a:spLocks noGrp="1"/>
          </p:cNvSpPr>
          <p:nvPr>
            <p:ph idx="1"/>
          </p:nvPr>
        </p:nvSpPr>
        <p:spPr>
          <a:xfrm>
            <a:off x="457200" y="2057400"/>
            <a:ext cx="7620000" cy="3810000"/>
          </a:xfrm>
        </p:spPr>
        <p:txBody>
          <a:bodyPr/>
          <a:lstStyle/>
          <a:p>
            <a:pPr marL="114300" indent="0">
              <a:buNone/>
            </a:pPr>
            <a:r>
              <a:rPr lang="en-US" sz="2400" dirty="0" smtClean="0"/>
              <a:t>Surgical History:</a:t>
            </a:r>
          </a:p>
          <a:p>
            <a:pPr marL="411480" lvl="1" indent="0">
              <a:buNone/>
            </a:pPr>
            <a:r>
              <a:rPr lang="en-US" sz="2400" dirty="0" smtClean="0"/>
              <a:t>The patient relates a history of fracturing her left tibia right above her left ankle 15 years ago and had surgical repair with a plate. The surgery healed uneventfully but she finds she walks better with a heal lift placed in her left shoe.</a:t>
            </a:r>
          </a:p>
          <a:p>
            <a:pPr marL="114300" indent="0">
              <a:buNone/>
            </a:pPr>
            <a:r>
              <a:rPr lang="en-US" dirty="0"/>
              <a:t> </a:t>
            </a:r>
            <a:r>
              <a:rPr lang="en-US" dirty="0" smtClean="0"/>
              <a:t>    </a:t>
            </a:r>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7616069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pPr algn="ctr"/>
            <a:r>
              <a:rPr lang="en-US" sz="4000" dirty="0">
                <a:solidFill>
                  <a:srgbClr val="002060"/>
                </a:solidFill>
              </a:rPr>
              <a:t>Painful Tailor’s Bunion, Left Foot (Initial Visit)</a:t>
            </a:r>
            <a:endParaRPr lang="en-US" sz="4000" dirty="0"/>
          </a:p>
        </p:txBody>
      </p:sp>
      <p:sp>
        <p:nvSpPr>
          <p:cNvPr id="3" name="Content Placeholder 2"/>
          <p:cNvSpPr>
            <a:spLocks noGrp="1"/>
          </p:cNvSpPr>
          <p:nvPr>
            <p:ph idx="1"/>
          </p:nvPr>
        </p:nvSpPr>
        <p:spPr>
          <a:xfrm>
            <a:off x="457200" y="1447800"/>
            <a:ext cx="7620000" cy="4572000"/>
          </a:xfrm>
        </p:spPr>
        <p:txBody>
          <a:bodyPr>
            <a:noAutofit/>
          </a:bodyPr>
          <a:lstStyle/>
          <a:p>
            <a:pPr marL="114300" lvl="0" indent="0">
              <a:buClr>
                <a:srgbClr val="D88602"/>
              </a:buClr>
              <a:buNone/>
            </a:pPr>
            <a:r>
              <a:rPr lang="en-US" dirty="0">
                <a:solidFill>
                  <a:prstClr val="black"/>
                </a:solidFill>
              </a:rPr>
              <a:t>Left foot and </a:t>
            </a:r>
            <a:r>
              <a:rPr lang="en-US" dirty="0" smtClean="0">
                <a:solidFill>
                  <a:prstClr val="black"/>
                </a:solidFill>
              </a:rPr>
              <a:t>ankle –</a:t>
            </a:r>
          </a:p>
          <a:p>
            <a:pPr marL="114300" lvl="0" indent="0">
              <a:buClr>
                <a:srgbClr val="D88602"/>
              </a:buClr>
              <a:buNone/>
            </a:pPr>
            <a:r>
              <a:rPr lang="en-US" dirty="0">
                <a:solidFill>
                  <a:prstClr val="black"/>
                </a:solidFill>
              </a:rPr>
              <a:t>	</a:t>
            </a:r>
            <a:r>
              <a:rPr lang="en-US" dirty="0" smtClean="0">
                <a:solidFill>
                  <a:prstClr val="black"/>
                </a:solidFill>
              </a:rPr>
              <a:t>Normal ROM- </a:t>
            </a:r>
            <a:r>
              <a:rPr lang="en-US" dirty="0" err="1" smtClean="0">
                <a:solidFill>
                  <a:prstClr val="black"/>
                </a:solidFill>
              </a:rPr>
              <a:t>subtalar</a:t>
            </a:r>
            <a:r>
              <a:rPr lang="en-US" dirty="0" smtClean="0">
                <a:solidFill>
                  <a:prstClr val="black"/>
                </a:solidFill>
              </a:rPr>
              <a:t>, </a:t>
            </a:r>
            <a:r>
              <a:rPr lang="en-US" dirty="0" err="1" smtClean="0">
                <a:solidFill>
                  <a:prstClr val="black"/>
                </a:solidFill>
              </a:rPr>
              <a:t>midtarsal</a:t>
            </a:r>
            <a:r>
              <a:rPr lang="en-US" dirty="0" smtClean="0">
                <a:solidFill>
                  <a:prstClr val="black"/>
                </a:solidFill>
              </a:rPr>
              <a:t>, and ankle joints</a:t>
            </a:r>
          </a:p>
          <a:p>
            <a:pPr marL="114300" lvl="0" indent="0">
              <a:buClr>
                <a:srgbClr val="D88602"/>
              </a:buClr>
              <a:buNone/>
            </a:pPr>
            <a:r>
              <a:rPr lang="en-US" dirty="0">
                <a:solidFill>
                  <a:prstClr val="black"/>
                </a:solidFill>
              </a:rPr>
              <a:t>	</a:t>
            </a:r>
            <a:r>
              <a:rPr lang="en-US" dirty="0" smtClean="0">
                <a:solidFill>
                  <a:prstClr val="black"/>
                </a:solidFill>
              </a:rPr>
              <a:t>Forefoot </a:t>
            </a:r>
            <a:r>
              <a:rPr lang="en-US" dirty="0">
                <a:solidFill>
                  <a:prstClr val="black"/>
                </a:solidFill>
              </a:rPr>
              <a:t>reveals a moderate to severe </a:t>
            </a:r>
            <a:r>
              <a:rPr lang="en-US" dirty="0" smtClean="0">
                <a:solidFill>
                  <a:prstClr val="black"/>
                </a:solidFill>
              </a:rPr>
              <a:t>tailor’s bunion 	with </a:t>
            </a:r>
            <a:r>
              <a:rPr lang="en-US" dirty="0">
                <a:solidFill>
                  <a:prstClr val="black"/>
                </a:solidFill>
              </a:rPr>
              <a:t>an overlapping  5</a:t>
            </a:r>
            <a:r>
              <a:rPr lang="en-US" baseline="30000" dirty="0">
                <a:solidFill>
                  <a:prstClr val="black"/>
                </a:solidFill>
              </a:rPr>
              <a:t>th</a:t>
            </a:r>
            <a:r>
              <a:rPr lang="en-US" dirty="0">
                <a:solidFill>
                  <a:prstClr val="black"/>
                </a:solidFill>
              </a:rPr>
              <a:t> toe. </a:t>
            </a:r>
            <a:endParaRPr lang="en-US" dirty="0" smtClean="0">
              <a:solidFill>
                <a:prstClr val="black"/>
              </a:solidFill>
            </a:endParaRPr>
          </a:p>
          <a:p>
            <a:pPr marL="114300" lvl="0" indent="0">
              <a:buClr>
                <a:srgbClr val="D88602"/>
              </a:buClr>
              <a:buNone/>
            </a:pPr>
            <a:r>
              <a:rPr lang="en-US" dirty="0">
                <a:solidFill>
                  <a:prstClr val="black"/>
                </a:solidFill>
              </a:rPr>
              <a:t>	</a:t>
            </a:r>
            <a:r>
              <a:rPr lang="en-US" dirty="0" smtClean="0">
                <a:solidFill>
                  <a:prstClr val="black"/>
                </a:solidFill>
              </a:rPr>
              <a:t>There </a:t>
            </a:r>
            <a:r>
              <a:rPr lang="en-US" dirty="0">
                <a:solidFill>
                  <a:prstClr val="black"/>
                </a:solidFill>
              </a:rPr>
              <a:t>is tenderness on palpation </a:t>
            </a:r>
            <a:r>
              <a:rPr lang="en-US" dirty="0" smtClean="0">
                <a:solidFill>
                  <a:prstClr val="black"/>
                </a:solidFill>
              </a:rPr>
              <a:t>of </a:t>
            </a:r>
            <a:r>
              <a:rPr lang="en-US" dirty="0">
                <a:solidFill>
                  <a:prstClr val="black"/>
                </a:solidFill>
              </a:rPr>
              <a:t>lateral eminence </a:t>
            </a:r>
            <a:r>
              <a:rPr lang="en-US" dirty="0" smtClean="0">
                <a:solidFill>
                  <a:prstClr val="black"/>
                </a:solidFill>
              </a:rPr>
              <a:t>of 	the </a:t>
            </a:r>
            <a:r>
              <a:rPr lang="en-US" dirty="0">
                <a:solidFill>
                  <a:prstClr val="black"/>
                </a:solidFill>
              </a:rPr>
              <a:t>5</a:t>
            </a:r>
            <a:r>
              <a:rPr lang="en-US" baseline="30000" dirty="0">
                <a:solidFill>
                  <a:prstClr val="black"/>
                </a:solidFill>
              </a:rPr>
              <a:t>th</a:t>
            </a:r>
            <a:r>
              <a:rPr lang="en-US" dirty="0">
                <a:solidFill>
                  <a:prstClr val="black"/>
                </a:solidFill>
              </a:rPr>
              <a:t> metatarsal </a:t>
            </a:r>
            <a:r>
              <a:rPr lang="en-US" dirty="0" smtClean="0">
                <a:solidFill>
                  <a:prstClr val="black"/>
                </a:solidFill>
              </a:rPr>
              <a:t>head.</a:t>
            </a:r>
          </a:p>
          <a:p>
            <a:pPr marL="114300" lvl="0" indent="0">
              <a:buClr>
                <a:srgbClr val="D88602"/>
              </a:buClr>
              <a:buNone/>
            </a:pPr>
            <a:r>
              <a:rPr lang="en-US" dirty="0">
                <a:solidFill>
                  <a:prstClr val="black"/>
                </a:solidFill>
              </a:rPr>
              <a:t>	</a:t>
            </a:r>
            <a:r>
              <a:rPr lang="en-US" dirty="0" smtClean="0">
                <a:solidFill>
                  <a:prstClr val="black"/>
                </a:solidFill>
              </a:rPr>
              <a:t>The </a:t>
            </a:r>
            <a:r>
              <a:rPr lang="en-US" dirty="0">
                <a:solidFill>
                  <a:prstClr val="black"/>
                </a:solidFill>
              </a:rPr>
              <a:t>patient ambulates with a slight limp. </a:t>
            </a:r>
            <a:r>
              <a:rPr lang="en-US" dirty="0" smtClean="0">
                <a:solidFill>
                  <a:prstClr val="black"/>
                </a:solidFill>
              </a:rPr>
              <a:t>On measuring 	both </a:t>
            </a:r>
            <a:r>
              <a:rPr lang="en-US" dirty="0">
                <a:solidFill>
                  <a:prstClr val="black"/>
                </a:solidFill>
              </a:rPr>
              <a:t>limbs, the left leg measures ¼ inch </a:t>
            </a:r>
            <a:r>
              <a:rPr lang="en-US" dirty="0" smtClean="0">
                <a:solidFill>
                  <a:prstClr val="black"/>
                </a:solidFill>
              </a:rPr>
              <a:t>shorter </a:t>
            </a:r>
            <a:r>
              <a:rPr lang="en-US" dirty="0">
                <a:solidFill>
                  <a:prstClr val="black"/>
                </a:solidFill>
              </a:rPr>
              <a:t>than the </a:t>
            </a:r>
            <a:r>
              <a:rPr lang="en-US" dirty="0" smtClean="0">
                <a:solidFill>
                  <a:prstClr val="black"/>
                </a:solidFill>
              </a:rPr>
              <a:t>	right.</a:t>
            </a:r>
          </a:p>
          <a:p>
            <a:pPr marL="114300" lvl="0" indent="0">
              <a:buClr>
                <a:srgbClr val="D88602"/>
              </a:buClr>
              <a:buNone/>
            </a:pPr>
            <a:r>
              <a:rPr lang="en-US" dirty="0">
                <a:solidFill>
                  <a:prstClr val="black"/>
                </a:solidFill>
              </a:rPr>
              <a:t>	</a:t>
            </a:r>
            <a:r>
              <a:rPr lang="en-US" dirty="0" smtClean="0">
                <a:solidFill>
                  <a:prstClr val="black"/>
                </a:solidFill>
              </a:rPr>
              <a:t>No </a:t>
            </a:r>
            <a:r>
              <a:rPr lang="en-US" dirty="0">
                <a:solidFill>
                  <a:prstClr val="black"/>
                </a:solidFill>
              </a:rPr>
              <a:t>edema </a:t>
            </a:r>
            <a:r>
              <a:rPr lang="en-US" dirty="0" smtClean="0">
                <a:solidFill>
                  <a:prstClr val="black"/>
                </a:solidFill>
              </a:rPr>
              <a:t>noted.</a:t>
            </a:r>
          </a:p>
          <a:p>
            <a:pPr marL="114300" lvl="0" indent="0">
              <a:buClr>
                <a:srgbClr val="D88602"/>
              </a:buClr>
              <a:buNone/>
            </a:pPr>
            <a:r>
              <a:rPr lang="en-US" dirty="0">
                <a:solidFill>
                  <a:prstClr val="black"/>
                </a:solidFill>
              </a:rPr>
              <a:t>	</a:t>
            </a:r>
            <a:r>
              <a:rPr lang="en-US" dirty="0" smtClean="0">
                <a:solidFill>
                  <a:prstClr val="black"/>
                </a:solidFill>
              </a:rPr>
              <a:t>No </a:t>
            </a:r>
            <a:r>
              <a:rPr lang="en-US" dirty="0">
                <a:solidFill>
                  <a:prstClr val="black"/>
                </a:solidFill>
              </a:rPr>
              <a:t>signs of </a:t>
            </a:r>
            <a:r>
              <a:rPr lang="en-US" dirty="0" smtClean="0">
                <a:solidFill>
                  <a:prstClr val="black"/>
                </a:solidFill>
              </a:rPr>
              <a:t>infection.</a:t>
            </a:r>
          </a:p>
          <a:p>
            <a:pPr marL="114300" lvl="0" indent="0">
              <a:buClr>
                <a:srgbClr val="D88602"/>
              </a:buClr>
              <a:buNone/>
            </a:pPr>
            <a:r>
              <a:rPr lang="en-US" dirty="0">
                <a:solidFill>
                  <a:prstClr val="black"/>
                </a:solidFill>
              </a:rPr>
              <a:t>	</a:t>
            </a:r>
            <a:r>
              <a:rPr lang="en-US" dirty="0" smtClean="0">
                <a:solidFill>
                  <a:prstClr val="black"/>
                </a:solidFill>
              </a:rPr>
              <a:t>Muscle </a:t>
            </a:r>
            <a:r>
              <a:rPr lang="en-US" dirty="0">
                <a:solidFill>
                  <a:prstClr val="black"/>
                </a:solidFill>
              </a:rPr>
              <a:t>power/tone - </a:t>
            </a:r>
            <a:r>
              <a:rPr lang="en-US" dirty="0" smtClean="0">
                <a:solidFill>
                  <a:prstClr val="black"/>
                </a:solidFill>
              </a:rPr>
              <a:t>WNL</a:t>
            </a:r>
            <a:endParaRPr lang="en-US" dirty="0">
              <a:solidFill>
                <a:prstClr val="black"/>
              </a:solidFill>
            </a:endParaRPr>
          </a:p>
        </p:txBody>
      </p:sp>
    </p:spTree>
    <p:extLst>
      <p:ext uri="{BB962C8B-B14F-4D97-AF65-F5344CB8AC3E}">
        <p14:creationId xmlns:p14="http://schemas.microsoft.com/office/powerpoint/2010/main" val="13032192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Painful Tailor’s Bunion, Left Foot (Initial Visit)</a:t>
            </a:r>
            <a:endParaRPr lang="en-US" sz="4000" dirty="0"/>
          </a:p>
        </p:txBody>
      </p:sp>
      <p:sp>
        <p:nvSpPr>
          <p:cNvPr id="3" name="Content Placeholder 2"/>
          <p:cNvSpPr>
            <a:spLocks noGrp="1"/>
          </p:cNvSpPr>
          <p:nvPr>
            <p:ph idx="1"/>
          </p:nvPr>
        </p:nvSpPr>
        <p:spPr>
          <a:xfrm>
            <a:off x="457200" y="2209800"/>
            <a:ext cx="7620000" cy="3200400"/>
          </a:xfrm>
        </p:spPr>
        <p:txBody>
          <a:bodyPr/>
          <a:lstStyle/>
          <a:p>
            <a:pPr marL="0" lvl="0" indent="0">
              <a:buClr>
                <a:srgbClr val="D88602"/>
              </a:buClr>
              <a:buNone/>
            </a:pPr>
            <a:r>
              <a:rPr lang="en-US" sz="2400" dirty="0" smtClean="0">
                <a:solidFill>
                  <a:prstClr val="black"/>
                </a:solidFill>
              </a:rPr>
              <a:t>Radiological:</a:t>
            </a:r>
          </a:p>
          <a:p>
            <a:pPr marL="297180" lvl="1" indent="0">
              <a:buClr>
                <a:srgbClr val="D88602"/>
              </a:buClr>
              <a:buNone/>
            </a:pPr>
            <a:r>
              <a:rPr lang="en-US" sz="2400" dirty="0" smtClean="0"/>
              <a:t>Review </a:t>
            </a:r>
            <a:r>
              <a:rPr lang="en-US" sz="2400" dirty="0"/>
              <a:t>of patient’s radiographs </a:t>
            </a:r>
            <a:r>
              <a:rPr lang="en-US" sz="2400" dirty="0" smtClean="0"/>
              <a:t>reveal a </a:t>
            </a:r>
            <a:r>
              <a:rPr lang="en-US" sz="2400" dirty="0" err="1" smtClean="0"/>
              <a:t>hypertrohied</a:t>
            </a:r>
            <a:r>
              <a:rPr lang="en-US" sz="2400" dirty="0" smtClean="0"/>
              <a:t> lateral eminence on the 5</a:t>
            </a:r>
            <a:r>
              <a:rPr lang="en-US" sz="2400" baseline="30000" dirty="0" smtClean="0"/>
              <a:t>th</a:t>
            </a:r>
            <a:r>
              <a:rPr lang="en-US" sz="2400" dirty="0" smtClean="0"/>
              <a:t> metatarsal head of the left foot. The left 5</a:t>
            </a:r>
            <a:r>
              <a:rPr lang="en-US" sz="2400" baseline="30000" dirty="0" smtClean="0"/>
              <a:t>th</a:t>
            </a:r>
            <a:r>
              <a:rPr lang="en-US" sz="2400" dirty="0" smtClean="0"/>
              <a:t> digit appears deviated and overlapping the 4</a:t>
            </a:r>
            <a:r>
              <a:rPr lang="en-US" sz="2400" baseline="30000" dirty="0" smtClean="0"/>
              <a:t>th</a:t>
            </a:r>
            <a:r>
              <a:rPr lang="en-US" sz="2400" dirty="0" smtClean="0"/>
              <a:t> toe. There are no signs of degenerative changes.  There are no fractures or dislocations.</a:t>
            </a:r>
            <a:endParaRPr lang="en-US" sz="2400" dirty="0">
              <a:solidFill>
                <a:prstClr val="black"/>
              </a:solidFill>
            </a:endParaRPr>
          </a:p>
          <a:p>
            <a:pPr marL="0" lvl="0" indent="0">
              <a:buClr>
                <a:srgbClr val="D88602"/>
              </a:buClr>
              <a:buNone/>
            </a:pPr>
            <a:r>
              <a:rPr lang="en-US" sz="2400" dirty="0" smtClean="0">
                <a:solidFill>
                  <a:prstClr val="black"/>
                </a:solidFill>
              </a:rPr>
              <a:t>          </a:t>
            </a:r>
            <a:endParaRPr lang="en-US" sz="2400" dirty="0">
              <a:solidFill>
                <a:prstClr val="black"/>
              </a:solidFill>
            </a:endParaRPr>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6919924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pPr algn="ctr"/>
            <a:r>
              <a:rPr lang="en-US" sz="4000" dirty="0">
                <a:solidFill>
                  <a:srgbClr val="002060"/>
                </a:solidFill>
              </a:rPr>
              <a:t>Painful Tailor’s Bunion, Left Foot (Initial Visit)</a:t>
            </a:r>
            <a:endParaRPr lang="en-US" sz="4000" dirty="0"/>
          </a:p>
        </p:txBody>
      </p:sp>
      <p:sp>
        <p:nvSpPr>
          <p:cNvPr id="3" name="Content Placeholder 2"/>
          <p:cNvSpPr>
            <a:spLocks noGrp="1"/>
          </p:cNvSpPr>
          <p:nvPr>
            <p:ph idx="1"/>
          </p:nvPr>
        </p:nvSpPr>
        <p:spPr>
          <a:xfrm>
            <a:off x="457200" y="1524000"/>
            <a:ext cx="7620000" cy="4267200"/>
          </a:xfrm>
        </p:spPr>
        <p:txBody>
          <a:bodyPr>
            <a:normAutofit fontScale="85000" lnSpcReduction="20000"/>
          </a:bodyPr>
          <a:lstStyle/>
          <a:p>
            <a:pPr marL="114300" lvl="0" indent="0">
              <a:buNone/>
            </a:pPr>
            <a:r>
              <a:rPr lang="en-US" sz="2600" dirty="0">
                <a:solidFill>
                  <a:prstClr val="black"/>
                </a:solidFill>
              </a:rPr>
              <a:t>Assessment</a:t>
            </a:r>
            <a:r>
              <a:rPr lang="en-US" sz="2600" dirty="0" smtClean="0">
                <a:solidFill>
                  <a:prstClr val="black"/>
                </a:solidFill>
              </a:rPr>
              <a:t>:</a:t>
            </a:r>
          </a:p>
          <a:p>
            <a:pPr marL="411480" lvl="1" indent="0">
              <a:buNone/>
            </a:pPr>
            <a:r>
              <a:rPr lang="en-US" sz="2600" dirty="0"/>
              <a:t>1.  Tailor’s Bunion, left foot</a:t>
            </a:r>
          </a:p>
          <a:p>
            <a:pPr marL="411480" lvl="1" indent="0">
              <a:buNone/>
            </a:pPr>
            <a:r>
              <a:rPr lang="en-US" sz="2600" dirty="0"/>
              <a:t>2.  Overlapping 5</a:t>
            </a:r>
            <a:r>
              <a:rPr lang="en-US" sz="2600" baseline="30000" dirty="0"/>
              <a:t>th</a:t>
            </a:r>
            <a:r>
              <a:rPr lang="en-US" sz="2600" dirty="0"/>
              <a:t> digit, left foot</a:t>
            </a:r>
          </a:p>
          <a:p>
            <a:pPr marL="411480" lvl="1" indent="0">
              <a:buNone/>
            </a:pPr>
            <a:r>
              <a:rPr lang="en-US" sz="2600" dirty="0" smtClean="0"/>
              <a:t>3.  Shorten </a:t>
            </a:r>
            <a:r>
              <a:rPr lang="en-US" sz="2600" dirty="0"/>
              <a:t>limb, left </a:t>
            </a:r>
            <a:r>
              <a:rPr lang="en-US" sz="2600" dirty="0" smtClean="0"/>
              <a:t>foot</a:t>
            </a:r>
          </a:p>
          <a:p>
            <a:pPr marL="411480" lvl="1" indent="0">
              <a:buNone/>
            </a:pPr>
            <a:r>
              <a:rPr lang="en-US" sz="2600" dirty="0" smtClean="0"/>
              <a:t>4.  Pain in left foot</a:t>
            </a:r>
          </a:p>
          <a:p>
            <a:pPr marL="114300" lvl="0" indent="0">
              <a:buNone/>
            </a:pPr>
            <a:endParaRPr lang="en-US" sz="2600" dirty="0" smtClean="0">
              <a:solidFill>
                <a:prstClr val="black"/>
              </a:solidFill>
            </a:endParaRPr>
          </a:p>
          <a:p>
            <a:pPr marL="114300" lvl="0" indent="0">
              <a:buNone/>
            </a:pPr>
            <a:r>
              <a:rPr lang="en-US" sz="2600" dirty="0" smtClean="0">
                <a:solidFill>
                  <a:prstClr val="black"/>
                </a:solidFill>
              </a:rPr>
              <a:t>Plan:</a:t>
            </a:r>
          </a:p>
          <a:p>
            <a:pPr marL="411480" lvl="1" indent="0">
              <a:buNone/>
            </a:pPr>
            <a:r>
              <a:rPr lang="en-US" sz="2400" dirty="0" smtClean="0">
                <a:solidFill>
                  <a:prstClr val="black"/>
                </a:solidFill>
              </a:rPr>
              <a:t>1.  </a:t>
            </a:r>
            <a:r>
              <a:rPr lang="en-US" sz="2600" dirty="0" smtClean="0">
                <a:solidFill>
                  <a:prstClr val="black"/>
                </a:solidFill>
              </a:rPr>
              <a:t>Discussed proper shoe gear with patient.</a:t>
            </a:r>
          </a:p>
          <a:p>
            <a:pPr marL="411480" lvl="1" indent="0">
              <a:buNone/>
            </a:pPr>
            <a:r>
              <a:rPr lang="en-US" sz="2600" dirty="0" smtClean="0">
                <a:solidFill>
                  <a:prstClr val="black"/>
                </a:solidFill>
              </a:rPr>
              <a:t>2.  Discussed custom-made orthotics with patient.</a:t>
            </a:r>
          </a:p>
          <a:p>
            <a:pPr marL="411480" lvl="1" indent="0">
              <a:buNone/>
            </a:pPr>
            <a:r>
              <a:rPr lang="en-US" sz="2600" dirty="0" smtClean="0">
                <a:solidFill>
                  <a:prstClr val="black"/>
                </a:solidFill>
              </a:rPr>
              <a:t>3.  Discussed surgical options with patient.</a:t>
            </a:r>
          </a:p>
          <a:p>
            <a:pPr marL="411480" lvl="1" indent="0">
              <a:buNone/>
            </a:pPr>
            <a:r>
              <a:rPr lang="en-US" sz="2600" dirty="0" smtClean="0">
                <a:solidFill>
                  <a:prstClr val="black"/>
                </a:solidFill>
              </a:rPr>
              <a:t>4.  Placed ¼ heel lift in left shoe.</a:t>
            </a:r>
            <a:endParaRPr lang="en-US" sz="2600" dirty="0">
              <a:solidFill>
                <a:prstClr val="black"/>
              </a:solidFill>
            </a:endParaRPr>
          </a:p>
          <a:p>
            <a:pPr marL="411480" lvl="1" indent="0">
              <a:buNone/>
            </a:pPr>
            <a:r>
              <a:rPr lang="en-US" sz="2600" dirty="0" smtClean="0"/>
              <a:t>5.  Patient to return in one week for follow-up. </a:t>
            </a:r>
          </a:p>
          <a:p>
            <a:pPr marL="571500" indent="-457200">
              <a:buAutoNum type="arabicPeriod" startAt="3"/>
            </a:pPr>
            <a:endParaRPr lang="en-US" sz="2400" dirty="0"/>
          </a:p>
          <a:p>
            <a:pPr marL="114300" indent="0">
              <a:buNone/>
            </a:pPr>
            <a:endParaRPr lang="en-US" sz="2400" dirty="0"/>
          </a:p>
          <a:p>
            <a:pPr marL="114300" lvl="0" indent="0">
              <a:buNone/>
            </a:pPr>
            <a:endParaRPr lang="en-US" sz="2400" dirty="0">
              <a:solidFill>
                <a:prstClr val="black"/>
              </a:solidFill>
            </a:endParaRPr>
          </a:p>
          <a:p>
            <a:pPr marL="114300" indent="0">
              <a:buNone/>
            </a:pPr>
            <a:endParaRPr lang="en-US" dirty="0"/>
          </a:p>
        </p:txBody>
      </p:sp>
    </p:spTree>
    <p:extLst>
      <p:ext uri="{BB962C8B-B14F-4D97-AF65-F5344CB8AC3E}">
        <p14:creationId xmlns:p14="http://schemas.microsoft.com/office/powerpoint/2010/main" val="40341264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265238"/>
          </a:xfrm>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- 9</a:t>
            </a:r>
            <a:endParaRPr lang="en-US" sz="4000" dirty="0"/>
          </a:p>
        </p:txBody>
      </p:sp>
      <p:sp>
        <p:nvSpPr>
          <p:cNvPr id="3" name="Content Placeholder 2"/>
          <p:cNvSpPr>
            <a:spLocks noGrp="1"/>
          </p:cNvSpPr>
          <p:nvPr>
            <p:ph idx="1"/>
          </p:nvPr>
        </p:nvSpPr>
        <p:spPr>
          <a:xfrm>
            <a:off x="533400" y="1905000"/>
            <a:ext cx="7620000" cy="3352800"/>
          </a:xfrm>
        </p:spPr>
        <p:txBody>
          <a:bodyPr/>
          <a:lstStyle/>
          <a:p>
            <a:pPr marL="571500" lvl="0" indent="-457200">
              <a:buClrTx/>
              <a:buAutoNum type="arabicPeriod"/>
            </a:pPr>
            <a:r>
              <a:rPr lang="en-US" sz="2400" dirty="0" smtClean="0">
                <a:solidFill>
                  <a:prstClr val="black"/>
                </a:solidFill>
              </a:rPr>
              <a:t>Tailor’s </a:t>
            </a:r>
            <a:r>
              <a:rPr lang="en-US" sz="2400" dirty="0">
                <a:solidFill>
                  <a:prstClr val="black"/>
                </a:solidFill>
              </a:rPr>
              <a:t>Bunion, left </a:t>
            </a:r>
            <a:r>
              <a:rPr lang="en-US" sz="2400" dirty="0" smtClean="0">
                <a:solidFill>
                  <a:prstClr val="black"/>
                </a:solidFill>
              </a:rPr>
              <a:t>foot – 727.1</a:t>
            </a:r>
          </a:p>
          <a:p>
            <a:pPr marL="571500" lvl="0" indent="-457200">
              <a:buClrTx/>
              <a:buAutoNum type="arabicPeriod"/>
            </a:pPr>
            <a:endParaRPr lang="en-US" sz="2400" dirty="0">
              <a:solidFill>
                <a:prstClr val="black"/>
              </a:solidFill>
            </a:endParaRPr>
          </a:p>
          <a:p>
            <a:pPr marL="571500" lvl="0" indent="-457200">
              <a:buClrTx/>
              <a:buFont typeface="+mj-lt"/>
              <a:buAutoNum type="arabicPeriod"/>
            </a:pPr>
            <a:r>
              <a:rPr lang="en-US" sz="2400" dirty="0" smtClean="0">
                <a:solidFill>
                  <a:prstClr val="black"/>
                </a:solidFill>
              </a:rPr>
              <a:t>Overlapping </a:t>
            </a:r>
            <a:r>
              <a:rPr lang="en-US" sz="2400" dirty="0">
                <a:solidFill>
                  <a:prstClr val="black"/>
                </a:solidFill>
              </a:rPr>
              <a:t>5</a:t>
            </a:r>
            <a:r>
              <a:rPr lang="en-US" sz="2400" baseline="30000" dirty="0">
                <a:solidFill>
                  <a:prstClr val="black"/>
                </a:solidFill>
              </a:rPr>
              <a:t>th</a:t>
            </a:r>
            <a:r>
              <a:rPr lang="en-US" sz="2400" dirty="0">
                <a:solidFill>
                  <a:prstClr val="black"/>
                </a:solidFill>
              </a:rPr>
              <a:t> digit, left </a:t>
            </a:r>
            <a:r>
              <a:rPr lang="en-US" sz="2400" dirty="0" smtClean="0">
                <a:solidFill>
                  <a:prstClr val="black"/>
                </a:solidFill>
              </a:rPr>
              <a:t>foot – 735.8</a:t>
            </a:r>
          </a:p>
          <a:p>
            <a:pPr marL="571500" lvl="0" indent="-457200">
              <a:buClrTx/>
              <a:buAutoNum type="arabicPeriod"/>
            </a:pPr>
            <a:endParaRPr lang="en-US" sz="2400" dirty="0">
              <a:solidFill>
                <a:prstClr val="black"/>
              </a:solidFill>
            </a:endParaRPr>
          </a:p>
          <a:p>
            <a:pPr marL="571500" lvl="0" indent="-457200">
              <a:buClrTx/>
              <a:buFont typeface="+mj-lt"/>
              <a:buAutoNum type="arabicPeriod"/>
            </a:pPr>
            <a:r>
              <a:rPr lang="en-US" sz="2400" dirty="0" smtClean="0">
                <a:solidFill>
                  <a:prstClr val="black"/>
                </a:solidFill>
              </a:rPr>
              <a:t>Shorten </a:t>
            </a:r>
            <a:r>
              <a:rPr lang="en-US" sz="2400" dirty="0">
                <a:solidFill>
                  <a:prstClr val="black"/>
                </a:solidFill>
              </a:rPr>
              <a:t>limb, left </a:t>
            </a:r>
            <a:r>
              <a:rPr lang="en-US" sz="2400" dirty="0" smtClean="0">
                <a:solidFill>
                  <a:prstClr val="black"/>
                </a:solidFill>
              </a:rPr>
              <a:t>foot – 736.81</a:t>
            </a:r>
          </a:p>
          <a:p>
            <a:pPr marL="571500" lvl="0" indent="-457200">
              <a:buClrTx/>
              <a:buAutoNum type="arabicPeriod"/>
            </a:pPr>
            <a:endParaRPr lang="en-US" sz="2400" dirty="0" smtClean="0">
              <a:solidFill>
                <a:prstClr val="black"/>
              </a:solidFill>
            </a:endParaRPr>
          </a:p>
          <a:p>
            <a:pPr marL="571500" lvl="0" indent="-457200">
              <a:buClrTx/>
              <a:buFont typeface="+mj-lt"/>
              <a:buAutoNum type="arabicPeriod"/>
            </a:pPr>
            <a:r>
              <a:rPr lang="en-US" sz="2400" dirty="0" smtClean="0">
                <a:solidFill>
                  <a:prstClr val="black"/>
                </a:solidFill>
              </a:rPr>
              <a:t>Pain in left foot – 729.5</a:t>
            </a:r>
            <a:endParaRPr lang="en-US" sz="2400" dirty="0">
              <a:solidFill>
                <a:prstClr val="black"/>
              </a:solidFill>
            </a:endParaRPr>
          </a:p>
          <a:p>
            <a:pPr marL="114300" indent="0">
              <a:buNone/>
            </a:pPr>
            <a:endParaRPr lang="en-US" dirty="0"/>
          </a:p>
        </p:txBody>
      </p:sp>
    </p:spTree>
    <p:extLst>
      <p:ext uri="{BB962C8B-B14F-4D97-AF65-F5344CB8AC3E}">
        <p14:creationId xmlns:p14="http://schemas.microsoft.com/office/powerpoint/2010/main" val="32481101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- 10</a:t>
            </a:r>
            <a:endParaRPr lang="en-US" sz="4000" dirty="0"/>
          </a:p>
        </p:txBody>
      </p:sp>
      <p:sp>
        <p:nvSpPr>
          <p:cNvPr id="3" name="Content Placeholder 2"/>
          <p:cNvSpPr>
            <a:spLocks noGrp="1"/>
          </p:cNvSpPr>
          <p:nvPr>
            <p:ph idx="1"/>
          </p:nvPr>
        </p:nvSpPr>
        <p:spPr>
          <a:xfrm>
            <a:off x="457200" y="1752600"/>
            <a:ext cx="7620000" cy="4343400"/>
          </a:xfrm>
        </p:spPr>
        <p:txBody>
          <a:bodyPr/>
          <a:lstStyle/>
          <a:p>
            <a:pPr marL="114300" indent="0">
              <a:buNone/>
            </a:pPr>
            <a:r>
              <a:rPr lang="en-US" sz="2400" b="1" dirty="0">
                <a:solidFill>
                  <a:prstClr val="black"/>
                </a:solidFill>
              </a:rPr>
              <a:t>Code </a:t>
            </a:r>
            <a:r>
              <a:rPr lang="en-US" sz="2400" b="1" dirty="0" smtClean="0">
                <a:solidFill>
                  <a:prstClr val="black"/>
                </a:solidFill>
              </a:rPr>
              <a:t>for Tailor’s bunion, left foot:</a:t>
            </a:r>
          </a:p>
          <a:p>
            <a:pPr marL="114300" indent="0">
              <a:buNone/>
            </a:pPr>
            <a:endParaRPr lang="en-US" sz="2400" b="1" dirty="0">
              <a:solidFill>
                <a:prstClr val="black"/>
              </a:solidFill>
            </a:endParaRPr>
          </a:p>
          <a:p>
            <a:pPr marL="114300" indent="0">
              <a:buNone/>
            </a:pPr>
            <a:r>
              <a:rPr lang="en-US" sz="2400" dirty="0" smtClean="0">
                <a:solidFill>
                  <a:prstClr val="black"/>
                </a:solidFill>
              </a:rPr>
              <a:t>Go </a:t>
            </a:r>
            <a:r>
              <a:rPr lang="en-US" sz="2400" dirty="0">
                <a:solidFill>
                  <a:prstClr val="black"/>
                </a:solidFill>
              </a:rPr>
              <a:t>to chapter 13 - Diseases of the musculoskeletal system and connective tissue (M00-M99</a:t>
            </a:r>
            <a:r>
              <a:rPr lang="en-US" sz="2400" dirty="0" smtClean="0">
                <a:solidFill>
                  <a:prstClr val="black"/>
                </a:solidFill>
              </a:rPr>
              <a:t>).</a:t>
            </a:r>
          </a:p>
          <a:p>
            <a:pPr marL="0" lvl="0" indent="0">
              <a:buClr>
                <a:srgbClr val="D88602"/>
              </a:buClr>
              <a:buNone/>
            </a:pPr>
            <a:endParaRPr lang="en-US" sz="2400" dirty="0">
              <a:solidFill>
                <a:prstClr val="black"/>
              </a:solidFill>
            </a:endParaRPr>
          </a:p>
          <a:p>
            <a:pPr marL="0" lvl="0" indent="0">
              <a:buClr>
                <a:srgbClr val="D88602"/>
              </a:buClr>
              <a:buNone/>
            </a:pPr>
            <a:r>
              <a:rPr lang="en-US" sz="2400" dirty="0" smtClean="0">
                <a:solidFill>
                  <a:prstClr val="black"/>
                </a:solidFill>
              </a:rPr>
              <a:t>          M2</a:t>
            </a:r>
            <a:r>
              <a:rPr lang="en-US" sz="2400" dirty="0" smtClean="0"/>
              <a:t>1.-    Other acquired deformities of limb</a:t>
            </a:r>
          </a:p>
          <a:p>
            <a:pPr marL="0" lvl="0" indent="0">
              <a:buClr>
                <a:srgbClr val="D88602"/>
              </a:buClr>
              <a:buNone/>
            </a:pPr>
            <a:r>
              <a:rPr lang="en-US" sz="2400" dirty="0">
                <a:solidFill>
                  <a:prstClr val="black"/>
                </a:solidFill>
              </a:rPr>
              <a:t> </a:t>
            </a:r>
            <a:r>
              <a:rPr lang="en-US" sz="2400" dirty="0" smtClean="0">
                <a:solidFill>
                  <a:prstClr val="black"/>
                </a:solidFill>
              </a:rPr>
              <a:t>             M21.6X-    Other acquired deformities of foot</a:t>
            </a:r>
          </a:p>
          <a:p>
            <a:pPr marL="0" lvl="0" indent="0">
              <a:buClr>
                <a:srgbClr val="D88602"/>
              </a:buClr>
              <a:buNone/>
            </a:pPr>
            <a:r>
              <a:rPr lang="en-US" sz="2400" dirty="0">
                <a:solidFill>
                  <a:prstClr val="black"/>
                </a:solidFill>
              </a:rPr>
              <a:t> </a:t>
            </a:r>
            <a:r>
              <a:rPr lang="en-US" sz="2400" dirty="0" smtClean="0">
                <a:solidFill>
                  <a:prstClr val="black"/>
                </a:solidFill>
              </a:rPr>
              <a:t>                </a:t>
            </a:r>
            <a:r>
              <a:rPr lang="en-US" sz="2400" dirty="0" smtClean="0">
                <a:solidFill>
                  <a:srgbClr val="FF0000"/>
                </a:solidFill>
              </a:rPr>
              <a:t>M21.6X2    Other acquired deformities of left foot</a:t>
            </a:r>
            <a:endParaRPr lang="en-US" sz="2400" dirty="0">
              <a:solidFill>
                <a:srgbClr val="FF0000"/>
              </a:solidFill>
            </a:endParaRPr>
          </a:p>
        </p:txBody>
      </p:sp>
    </p:spTree>
    <p:extLst>
      <p:ext uri="{BB962C8B-B14F-4D97-AF65-F5344CB8AC3E}">
        <p14:creationId xmlns:p14="http://schemas.microsoft.com/office/powerpoint/2010/main" val="15661388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- 10</a:t>
            </a:r>
            <a:endParaRPr lang="en-US" sz="4000" dirty="0"/>
          </a:p>
        </p:txBody>
      </p:sp>
      <p:sp>
        <p:nvSpPr>
          <p:cNvPr id="3" name="Content Placeholder 2"/>
          <p:cNvSpPr>
            <a:spLocks noGrp="1"/>
          </p:cNvSpPr>
          <p:nvPr>
            <p:ph idx="1"/>
          </p:nvPr>
        </p:nvSpPr>
        <p:spPr>
          <a:xfrm>
            <a:off x="457200" y="1828800"/>
            <a:ext cx="7620000" cy="4572000"/>
          </a:xfrm>
        </p:spPr>
        <p:txBody>
          <a:bodyPr/>
          <a:lstStyle/>
          <a:p>
            <a:pPr marL="114300" indent="0">
              <a:buNone/>
            </a:pPr>
            <a:r>
              <a:rPr lang="en-US" sz="2400" b="1" dirty="0">
                <a:solidFill>
                  <a:prstClr val="black"/>
                </a:solidFill>
              </a:rPr>
              <a:t>Code </a:t>
            </a:r>
            <a:r>
              <a:rPr lang="en-US" sz="2400" b="1" dirty="0" smtClean="0">
                <a:solidFill>
                  <a:prstClr val="black"/>
                </a:solidFill>
              </a:rPr>
              <a:t>for overlapping 5</a:t>
            </a:r>
            <a:r>
              <a:rPr lang="en-US" sz="2400" b="1" baseline="30000" dirty="0" smtClean="0">
                <a:solidFill>
                  <a:prstClr val="black"/>
                </a:solidFill>
              </a:rPr>
              <a:t>th</a:t>
            </a:r>
            <a:r>
              <a:rPr lang="en-US" sz="2400" b="1" dirty="0" smtClean="0">
                <a:solidFill>
                  <a:prstClr val="black"/>
                </a:solidFill>
              </a:rPr>
              <a:t> digit, left foot:</a:t>
            </a:r>
          </a:p>
          <a:p>
            <a:pPr marL="114300" indent="0">
              <a:buNone/>
            </a:pPr>
            <a:endParaRPr lang="en-US" sz="2400" b="1" dirty="0">
              <a:solidFill>
                <a:prstClr val="black"/>
              </a:solidFill>
            </a:endParaRPr>
          </a:p>
          <a:p>
            <a:pPr marL="114300" indent="0">
              <a:buNone/>
            </a:pPr>
            <a:r>
              <a:rPr lang="en-US" sz="2400" b="1" dirty="0" smtClean="0">
                <a:solidFill>
                  <a:prstClr val="black"/>
                </a:solidFill>
              </a:rPr>
              <a:t>           </a:t>
            </a:r>
            <a:r>
              <a:rPr lang="en-US" sz="2400" dirty="0" smtClean="0">
                <a:solidFill>
                  <a:prstClr val="black"/>
                </a:solidFill>
              </a:rPr>
              <a:t>M20-    Acquired deformities of fingers and toes</a:t>
            </a:r>
          </a:p>
          <a:p>
            <a:pPr marL="114300" indent="0">
              <a:buNone/>
            </a:pPr>
            <a:r>
              <a:rPr lang="en-US" sz="2400" dirty="0">
                <a:solidFill>
                  <a:prstClr val="black"/>
                </a:solidFill>
              </a:rPr>
              <a:t> </a:t>
            </a:r>
            <a:r>
              <a:rPr lang="en-US" sz="2400" dirty="0" smtClean="0">
                <a:solidFill>
                  <a:prstClr val="black"/>
                </a:solidFill>
              </a:rPr>
              <a:t>            M20.5-    Other deformities of toe(s) (acquired)</a:t>
            </a:r>
          </a:p>
          <a:p>
            <a:pPr marL="114300" indent="0">
              <a:buNone/>
            </a:pPr>
            <a:r>
              <a:rPr lang="en-US" sz="2400" dirty="0">
                <a:solidFill>
                  <a:prstClr val="black"/>
                </a:solidFill>
              </a:rPr>
              <a:t> </a:t>
            </a:r>
            <a:r>
              <a:rPr lang="en-US" sz="2400" dirty="0" smtClean="0">
                <a:solidFill>
                  <a:prstClr val="black"/>
                </a:solidFill>
              </a:rPr>
              <a:t>              M20.5X-    Other deformities of toe(s) (acquired)</a:t>
            </a:r>
          </a:p>
          <a:p>
            <a:pPr marL="114300" indent="0">
              <a:buNone/>
            </a:pPr>
            <a:r>
              <a:rPr lang="en-US" sz="2400" dirty="0">
                <a:solidFill>
                  <a:prstClr val="black"/>
                </a:solidFill>
              </a:rPr>
              <a:t> </a:t>
            </a:r>
            <a:r>
              <a:rPr lang="en-US" sz="2400" dirty="0" smtClean="0">
                <a:solidFill>
                  <a:prstClr val="black"/>
                </a:solidFill>
              </a:rPr>
              <a:t>                </a:t>
            </a:r>
            <a:r>
              <a:rPr lang="en-US" sz="2400" dirty="0" smtClean="0">
                <a:solidFill>
                  <a:srgbClr val="FF0000"/>
                </a:solidFill>
              </a:rPr>
              <a:t>M20.5X2    Other deformities of toe(s) (acquired), </a:t>
            </a:r>
          </a:p>
          <a:p>
            <a:pPr marL="114300" indent="0">
              <a:buNone/>
            </a:pPr>
            <a:r>
              <a:rPr lang="en-US" sz="2400" dirty="0">
                <a:solidFill>
                  <a:srgbClr val="FF0000"/>
                </a:solidFill>
              </a:rPr>
              <a:t>	</a:t>
            </a:r>
            <a:r>
              <a:rPr lang="en-US" sz="2400" dirty="0" smtClean="0">
                <a:solidFill>
                  <a:srgbClr val="FF0000"/>
                </a:solidFill>
              </a:rPr>
              <a:t>	            left foot.</a:t>
            </a:r>
            <a:endParaRPr lang="en-US" dirty="0">
              <a:solidFill>
                <a:srgbClr val="FF0000"/>
              </a:solidFill>
            </a:endParaRPr>
          </a:p>
        </p:txBody>
      </p:sp>
    </p:spTree>
    <p:extLst>
      <p:ext uri="{BB962C8B-B14F-4D97-AF65-F5344CB8AC3E}">
        <p14:creationId xmlns:p14="http://schemas.microsoft.com/office/powerpoint/2010/main" val="11112837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- 10</a:t>
            </a:r>
            <a:endParaRPr lang="en-US" sz="4000" dirty="0"/>
          </a:p>
        </p:txBody>
      </p:sp>
      <p:sp>
        <p:nvSpPr>
          <p:cNvPr id="3" name="Content Placeholder 2"/>
          <p:cNvSpPr>
            <a:spLocks noGrp="1"/>
          </p:cNvSpPr>
          <p:nvPr>
            <p:ph idx="1"/>
          </p:nvPr>
        </p:nvSpPr>
        <p:spPr>
          <a:xfrm>
            <a:off x="381000" y="1905000"/>
            <a:ext cx="7620000" cy="4343400"/>
          </a:xfrm>
        </p:spPr>
        <p:txBody>
          <a:bodyPr/>
          <a:lstStyle/>
          <a:p>
            <a:pPr marL="114300" indent="0">
              <a:buNone/>
            </a:pPr>
            <a:r>
              <a:rPr lang="en-US" sz="2400" b="1" dirty="0">
                <a:solidFill>
                  <a:prstClr val="black"/>
                </a:solidFill>
              </a:rPr>
              <a:t>Code </a:t>
            </a:r>
            <a:r>
              <a:rPr lang="en-US" sz="2400" b="1" dirty="0" smtClean="0">
                <a:solidFill>
                  <a:prstClr val="black"/>
                </a:solidFill>
              </a:rPr>
              <a:t>for shorten limb, left foot:</a:t>
            </a:r>
          </a:p>
          <a:p>
            <a:pPr marL="114300" indent="0">
              <a:buNone/>
            </a:pPr>
            <a:endParaRPr lang="en-US" sz="2400" b="1" dirty="0" smtClean="0">
              <a:solidFill>
                <a:prstClr val="black"/>
              </a:solidFill>
            </a:endParaRPr>
          </a:p>
          <a:p>
            <a:pPr marL="114300" indent="0">
              <a:buNone/>
            </a:pPr>
            <a:r>
              <a:rPr lang="en-US" sz="2400" b="1" dirty="0" smtClean="0">
                <a:solidFill>
                  <a:prstClr val="black"/>
                </a:solidFill>
              </a:rPr>
              <a:t>         </a:t>
            </a:r>
            <a:r>
              <a:rPr lang="en-US" sz="2400" dirty="0" smtClean="0">
                <a:solidFill>
                  <a:prstClr val="black"/>
                </a:solidFill>
              </a:rPr>
              <a:t>M21-    Other acquired deformities of limb</a:t>
            </a:r>
          </a:p>
          <a:p>
            <a:pPr marL="114300" indent="0">
              <a:buNone/>
            </a:pPr>
            <a:r>
              <a:rPr lang="en-US" sz="2400" dirty="0">
                <a:solidFill>
                  <a:prstClr val="black"/>
                </a:solidFill>
              </a:rPr>
              <a:t> </a:t>
            </a:r>
            <a:r>
              <a:rPr lang="en-US" sz="2400" dirty="0" smtClean="0">
                <a:solidFill>
                  <a:prstClr val="black"/>
                </a:solidFill>
              </a:rPr>
              <a:t>           M21.7-    Unequal limb length (acquired)</a:t>
            </a:r>
          </a:p>
          <a:p>
            <a:pPr marL="114300" indent="0">
              <a:buNone/>
            </a:pPr>
            <a:r>
              <a:rPr lang="en-US" sz="2400" dirty="0">
                <a:solidFill>
                  <a:prstClr val="black"/>
                </a:solidFill>
              </a:rPr>
              <a:t> </a:t>
            </a:r>
            <a:r>
              <a:rPr lang="en-US" sz="2400" dirty="0" smtClean="0">
                <a:solidFill>
                  <a:prstClr val="black"/>
                </a:solidFill>
              </a:rPr>
              <a:t>              M27.76-    Unequal limb length (acquired),  tibia   	</a:t>
            </a:r>
            <a:r>
              <a:rPr lang="en-US" sz="2400" dirty="0">
                <a:solidFill>
                  <a:prstClr val="black"/>
                </a:solidFill>
              </a:rPr>
              <a:t>	 </a:t>
            </a:r>
            <a:r>
              <a:rPr lang="en-US" sz="2400" dirty="0" smtClean="0">
                <a:solidFill>
                  <a:prstClr val="black"/>
                </a:solidFill>
              </a:rPr>
              <a:t>                    and fibula </a:t>
            </a:r>
          </a:p>
          <a:p>
            <a:pPr marL="114300" indent="0">
              <a:buNone/>
            </a:pPr>
            <a:r>
              <a:rPr lang="en-US" sz="2400" dirty="0">
                <a:solidFill>
                  <a:prstClr val="black"/>
                </a:solidFill>
              </a:rPr>
              <a:t> </a:t>
            </a:r>
            <a:r>
              <a:rPr lang="en-US" sz="2400" dirty="0" smtClean="0">
                <a:solidFill>
                  <a:prstClr val="black"/>
                </a:solidFill>
              </a:rPr>
              <a:t>                   </a:t>
            </a:r>
            <a:r>
              <a:rPr lang="en-US" sz="2400" dirty="0" smtClean="0">
                <a:solidFill>
                  <a:srgbClr val="FF0000"/>
                </a:solidFill>
              </a:rPr>
              <a:t>M21.762    Unequal limb length (acquired),  left</a:t>
            </a:r>
          </a:p>
          <a:p>
            <a:pPr marL="114300" indent="0">
              <a:buNone/>
            </a:pPr>
            <a:r>
              <a:rPr lang="en-US" sz="2400" dirty="0">
                <a:solidFill>
                  <a:srgbClr val="FF0000"/>
                </a:solidFill>
              </a:rPr>
              <a:t> </a:t>
            </a:r>
            <a:r>
              <a:rPr lang="en-US" sz="2400" dirty="0" smtClean="0">
                <a:solidFill>
                  <a:srgbClr val="FF0000"/>
                </a:solidFill>
              </a:rPr>
              <a:t>                                      tibia</a:t>
            </a:r>
          </a:p>
          <a:p>
            <a:pPr marL="114300" indent="0">
              <a:buNone/>
            </a:pPr>
            <a:r>
              <a:rPr lang="en-US" sz="2400" dirty="0">
                <a:solidFill>
                  <a:prstClr val="black"/>
                </a:solidFill>
              </a:rPr>
              <a:t> </a:t>
            </a:r>
            <a:r>
              <a:rPr lang="en-US" sz="2400" dirty="0" smtClean="0">
                <a:solidFill>
                  <a:prstClr val="black"/>
                </a:solidFill>
              </a:rPr>
              <a:t>                                    </a:t>
            </a:r>
            <a:endParaRPr lang="en-US" dirty="0"/>
          </a:p>
        </p:txBody>
      </p:sp>
    </p:spTree>
    <p:extLst>
      <p:ext uri="{BB962C8B-B14F-4D97-AF65-F5344CB8AC3E}">
        <p14:creationId xmlns:p14="http://schemas.microsoft.com/office/powerpoint/2010/main" val="39932297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- 10</a:t>
            </a:r>
            <a:endParaRPr lang="en-US" sz="4000" dirty="0"/>
          </a:p>
        </p:txBody>
      </p:sp>
      <p:sp>
        <p:nvSpPr>
          <p:cNvPr id="3" name="Content Placeholder 2"/>
          <p:cNvSpPr>
            <a:spLocks noGrp="1"/>
          </p:cNvSpPr>
          <p:nvPr>
            <p:ph idx="1"/>
          </p:nvPr>
        </p:nvSpPr>
        <p:spPr>
          <a:xfrm>
            <a:off x="457200" y="1981200"/>
            <a:ext cx="7620000" cy="4419600"/>
          </a:xfrm>
        </p:spPr>
        <p:txBody>
          <a:bodyPr/>
          <a:lstStyle/>
          <a:p>
            <a:pPr marL="114300" indent="0">
              <a:buNone/>
            </a:pPr>
            <a:r>
              <a:rPr lang="en-US" sz="2400" b="1" dirty="0">
                <a:solidFill>
                  <a:prstClr val="black"/>
                </a:solidFill>
              </a:rPr>
              <a:t>Code </a:t>
            </a:r>
            <a:r>
              <a:rPr lang="en-US" sz="2400" b="1" dirty="0" smtClean="0">
                <a:solidFill>
                  <a:prstClr val="black"/>
                </a:solidFill>
              </a:rPr>
              <a:t>for pain in the left foot:</a:t>
            </a:r>
          </a:p>
          <a:p>
            <a:pPr marL="114300" indent="0">
              <a:buNone/>
            </a:pPr>
            <a:endParaRPr lang="en-US" sz="2400" b="1" dirty="0">
              <a:solidFill>
                <a:prstClr val="black"/>
              </a:solidFill>
            </a:endParaRPr>
          </a:p>
          <a:p>
            <a:pPr marL="114300" indent="0">
              <a:buNone/>
            </a:pPr>
            <a:r>
              <a:rPr lang="en-US" sz="2400" b="1" dirty="0" smtClean="0">
                <a:solidFill>
                  <a:prstClr val="black"/>
                </a:solidFill>
              </a:rPr>
              <a:t>         </a:t>
            </a:r>
            <a:r>
              <a:rPr lang="en-US" sz="2400" dirty="0" smtClean="0">
                <a:solidFill>
                  <a:prstClr val="black"/>
                </a:solidFill>
              </a:rPr>
              <a:t>M79.6-    Pain in limb, hand, foot, fingers and toes</a:t>
            </a:r>
          </a:p>
          <a:p>
            <a:pPr marL="114300" indent="0">
              <a:buNone/>
            </a:pPr>
            <a:r>
              <a:rPr lang="en-US" sz="2400" dirty="0">
                <a:solidFill>
                  <a:prstClr val="black"/>
                </a:solidFill>
              </a:rPr>
              <a:t> </a:t>
            </a:r>
            <a:r>
              <a:rPr lang="en-US" sz="2400" dirty="0" smtClean="0">
                <a:solidFill>
                  <a:prstClr val="black"/>
                </a:solidFill>
              </a:rPr>
              <a:t>          M79.60-    Pain in limb, unspecified</a:t>
            </a:r>
          </a:p>
          <a:p>
            <a:pPr marL="114300" indent="0">
              <a:buNone/>
            </a:pPr>
            <a:r>
              <a:rPr lang="en-US" sz="2400" dirty="0">
                <a:solidFill>
                  <a:prstClr val="black"/>
                </a:solidFill>
              </a:rPr>
              <a:t> </a:t>
            </a:r>
            <a:r>
              <a:rPr lang="en-US" sz="2400" dirty="0" smtClean="0">
                <a:solidFill>
                  <a:prstClr val="black"/>
                </a:solidFill>
              </a:rPr>
              <a:t>             M79.67-    Pain in foot and toes</a:t>
            </a:r>
          </a:p>
          <a:p>
            <a:pPr marL="114300" indent="0">
              <a:buNone/>
            </a:pPr>
            <a:r>
              <a:rPr lang="en-US" sz="2400" dirty="0">
                <a:solidFill>
                  <a:prstClr val="black"/>
                </a:solidFill>
              </a:rPr>
              <a:t> </a:t>
            </a:r>
            <a:r>
              <a:rPr lang="en-US" sz="2400" dirty="0" smtClean="0">
                <a:solidFill>
                  <a:prstClr val="black"/>
                </a:solidFill>
              </a:rPr>
              <a:t>                </a:t>
            </a:r>
            <a:r>
              <a:rPr lang="en-US" sz="2400" dirty="0" smtClean="0">
                <a:solidFill>
                  <a:srgbClr val="FF0000"/>
                </a:solidFill>
              </a:rPr>
              <a:t>M79.672    Pain in left foot</a:t>
            </a:r>
          </a:p>
          <a:p>
            <a:pPr marL="114300" indent="0">
              <a:buNone/>
            </a:pPr>
            <a:endParaRPr lang="en-US" sz="2400" b="1" dirty="0">
              <a:solidFill>
                <a:prstClr val="black"/>
              </a:solidFill>
            </a:endParaRPr>
          </a:p>
          <a:p>
            <a:pPr marL="114300" indent="0">
              <a:buNone/>
            </a:pPr>
            <a:endParaRPr lang="en-US" dirty="0" smtClean="0"/>
          </a:p>
        </p:txBody>
      </p:sp>
    </p:spTree>
    <p:extLst>
      <p:ext uri="{BB962C8B-B14F-4D97-AF65-F5344CB8AC3E}">
        <p14:creationId xmlns:p14="http://schemas.microsoft.com/office/powerpoint/2010/main" val="1555990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7620000" cy="3962400"/>
          </a:xfrm>
        </p:spPr>
        <p:txBody>
          <a:bodyPr/>
          <a:lstStyle/>
          <a:p>
            <a:endParaRPr lang="en-US" dirty="0"/>
          </a:p>
          <a:p>
            <a:r>
              <a:rPr lang="en-US" sz="2400" dirty="0"/>
              <a:t>Chronic or recurrent conditions should generally be coded with a code from chapter 13. </a:t>
            </a:r>
            <a:endParaRPr lang="en-US" sz="2400" dirty="0" smtClean="0"/>
          </a:p>
          <a:p>
            <a:pPr marL="114300" indent="0">
              <a:buNone/>
            </a:pPr>
            <a:endParaRPr lang="en-US" sz="2400" dirty="0"/>
          </a:p>
          <a:p>
            <a:r>
              <a:rPr lang="en-US" sz="2400" dirty="0"/>
              <a:t>If it is difficult to determine from the documentation in the record which code is best to describe a condition, query the provider. </a:t>
            </a:r>
          </a:p>
        </p:txBody>
      </p:sp>
      <p:sp>
        <p:nvSpPr>
          <p:cNvPr id="5" name="Title 1"/>
          <p:cNvSpPr>
            <a:spLocks noGrp="1"/>
          </p:cNvSpPr>
          <p:nvPr>
            <p:ph type="title"/>
          </p:nvPr>
        </p:nvSpPr>
        <p:spPr>
          <a:xfrm>
            <a:off x="457200" y="274638"/>
            <a:ext cx="7620000" cy="1143000"/>
          </a:xfrm>
        </p:spPr>
        <p:txBody>
          <a:bodyPr/>
          <a:lstStyle/>
          <a:p>
            <a:pPr algn="ctr"/>
            <a:r>
              <a:rPr lang="en-US" sz="4000" dirty="0"/>
              <a:t>Specific Coding Guidelines for </a:t>
            </a:r>
            <a:r>
              <a:rPr lang="en-US" sz="4000" dirty="0" smtClean="0"/>
              <a:t/>
            </a:r>
            <a:br>
              <a:rPr lang="en-US" sz="4000" dirty="0" smtClean="0"/>
            </a:br>
            <a:r>
              <a:rPr lang="en-US" sz="4000" dirty="0" smtClean="0"/>
              <a:t>Chapter </a:t>
            </a:r>
            <a:r>
              <a:rPr lang="en-US" sz="4000" dirty="0"/>
              <a:t>13 (M00 – M99)</a:t>
            </a:r>
          </a:p>
        </p:txBody>
      </p:sp>
    </p:spTree>
    <p:extLst>
      <p:ext uri="{BB962C8B-B14F-4D97-AF65-F5344CB8AC3E}">
        <p14:creationId xmlns:p14="http://schemas.microsoft.com/office/powerpoint/2010/main" val="17117414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838200"/>
          </a:xfrm>
        </p:spPr>
        <p:txBody>
          <a:bodyPr/>
          <a:lstStyle/>
          <a:p>
            <a:pPr algn="ctr"/>
            <a:r>
              <a:rPr lang="en-US" sz="4000" dirty="0">
                <a:solidFill>
                  <a:srgbClr val="002060"/>
                </a:solidFill>
              </a:rPr>
              <a:t>Comparing ICD-9 and ICD-10</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2079774"/>
              </p:ext>
            </p:extLst>
          </p:nvPr>
        </p:nvGraphicFramePr>
        <p:xfrm>
          <a:off x="457200" y="990600"/>
          <a:ext cx="7620000" cy="4572002"/>
        </p:xfrm>
        <a:graphic>
          <a:graphicData uri="http://schemas.openxmlformats.org/drawingml/2006/table">
            <a:tbl>
              <a:tblPr firstRow="1" bandRow="1">
                <a:tableStyleId>{FABFCF23-3B69-468F-B69F-88F6DE6A72F2}</a:tableStyleId>
              </a:tblPr>
              <a:tblGrid>
                <a:gridCol w="3810000"/>
                <a:gridCol w="3810000"/>
              </a:tblGrid>
              <a:tr h="7464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ICD-9</a:t>
                      </a:r>
                      <a:endParaRPr kumimoji="0" lang="en-US" sz="2400" b="1" i="0" u="none" strike="noStrike" kern="1200" cap="none" spc="0" normalizeH="0" baseline="0" noProof="0" dirty="0" smtClean="0">
                        <a:ln>
                          <a:noFill/>
                        </a:ln>
                        <a:solidFill>
                          <a:srgbClr val="002060"/>
                        </a:solidFill>
                        <a:effectLst/>
                        <a:uLnTx/>
                        <a:uFillTx/>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ICD-10</a:t>
                      </a:r>
                      <a:endParaRPr kumimoji="0" lang="en-US" sz="2400" b="1" i="0" u="none" strike="noStrike" kern="1200" cap="none" spc="0" normalizeH="0" baseline="0" noProof="0" dirty="0" smtClean="0">
                        <a:ln>
                          <a:noFill/>
                        </a:ln>
                        <a:solidFill>
                          <a:srgbClr val="002060"/>
                        </a:solidFill>
                        <a:effectLst/>
                        <a:uLnTx/>
                        <a:uFillTx/>
                        <a:latin typeface="+mn-lt"/>
                      </a:endParaRPr>
                    </a:p>
                  </a:txBody>
                  <a:tcPr anchor="ctr"/>
                </a:tc>
              </a:tr>
              <a:tr h="1119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727.1 – Tailor’s bunion</a:t>
                      </a:r>
                      <a:endParaRPr kumimoji="0" lang="en-US" sz="2400" b="0" i="0" u="none" strike="noStrike" kern="1200" cap="none" spc="0" normalizeH="0" baseline="0" noProof="0" dirty="0" smtClean="0">
                        <a:ln>
                          <a:noFill/>
                        </a:ln>
                        <a:solidFill>
                          <a:prstClr val="black"/>
                        </a:solidFill>
                        <a:effectLst/>
                        <a:uLnTx/>
                        <a:uFillTx/>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M21.6X2 – Other acquired deformities of left foot</a:t>
                      </a:r>
                      <a:endParaRPr kumimoji="0" lang="en-US" sz="2400" b="0" i="0" u="none" strike="noStrike" kern="1200" cap="none" spc="0" normalizeH="0" baseline="0" noProof="0" dirty="0" smtClean="0">
                        <a:ln>
                          <a:noFill/>
                        </a:ln>
                        <a:solidFill>
                          <a:prstClr val="black"/>
                        </a:solidFill>
                        <a:effectLst/>
                        <a:uLnTx/>
                        <a:uFillTx/>
                        <a:latin typeface="+mn-lt"/>
                      </a:endParaRPr>
                    </a:p>
                  </a:txBody>
                  <a:tcPr anchor="ctr"/>
                </a:tc>
              </a:tr>
              <a:tr h="1119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735.8 – Overlapping 5</a:t>
                      </a:r>
                      <a:r>
                        <a:rPr kumimoji="0" lang="en-US" sz="2400" u="none" strike="noStrike" kern="1200" cap="none" spc="0" normalizeH="0" baseline="30000" noProof="0" dirty="0" smtClean="0">
                          <a:ln>
                            <a:noFill/>
                          </a:ln>
                          <a:effectLst/>
                          <a:uLnTx/>
                          <a:uFillTx/>
                        </a:rPr>
                        <a:t>th</a:t>
                      </a:r>
                      <a:r>
                        <a:rPr kumimoji="0" lang="en-US" sz="2400" u="none" strike="noStrike" kern="1200" cap="none" spc="0" normalizeH="0" baseline="0" noProof="0" dirty="0" smtClean="0">
                          <a:ln>
                            <a:noFill/>
                          </a:ln>
                          <a:effectLst/>
                          <a:uLnTx/>
                          <a:uFillTx/>
                        </a:rPr>
                        <a:t> digit</a:t>
                      </a:r>
                      <a:endParaRPr kumimoji="0" lang="en-US" sz="2400" b="0" i="0" u="none" strike="noStrike" kern="1200" cap="none" spc="0" normalizeH="0" baseline="0" noProof="0" dirty="0" smtClean="0">
                        <a:ln>
                          <a:noFill/>
                        </a:ln>
                        <a:solidFill>
                          <a:prstClr val="black"/>
                        </a:solidFill>
                        <a:effectLst/>
                        <a:uLnTx/>
                        <a:uFillTx/>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M20.5X2 – Other deformities of toe(s) (acquired), left foot</a:t>
                      </a:r>
                      <a:endParaRPr kumimoji="0" lang="en-US" sz="2400" b="0" i="0" u="none" strike="noStrike" kern="1200" cap="none" spc="0" normalizeH="0" baseline="0" noProof="0" dirty="0" smtClean="0">
                        <a:ln>
                          <a:noFill/>
                        </a:ln>
                        <a:solidFill>
                          <a:prstClr val="black"/>
                        </a:solidFill>
                        <a:effectLst/>
                        <a:uLnTx/>
                        <a:uFillTx/>
                        <a:latin typeface="+mn-lt"/>
                      </a:endParaRPr>
                    </a:p>
                  </a:txBody>
                  <a:tcPr anchor="ctr"/>
                </a:tc>
              </a:tr>
              <a:tr h="1119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736.81 – Shorten limb</a:t>
                      </a:r>
                      <a:endParaRPr kumimoji="0" lang="en-US" sz="2400" b="0" i="0" u="none" strike="noStrike" kern="1200" cap="none" spc="0" normalizeH="0" baseline="0" noProof="0" dirty="0" smtClean="0">
                        <a:ln>
                          <a:noFill/>
                        </a:ln>
                        <a:solidFill>
                          <a:prstClr val="black"/>
                        </a:solidFill>
                        <a:effectLst/>
                        <a:uLnTx/>
                        <a:uFillTx/>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smtClean="0">
                          <a:ln>
                            <a:noFill/>
                          </a:ln>
                          <a:effectLst/>
                          <a:uLnTx/>
                          <a:uFillTx/>
                        </a:rPr>
                        <a:t>M21.762 – Unequal limb length (acquired), left tibia</a:t>
                      </a:r>
                      <a:endParaRPr kumimoji="0" lang="en-US" sz="2400" b="0" i="0" u="none" strike="noStrike" kern="1200" cap="none" spc="0" normalizeH="0" baseline="0" noProof="0" dirty="0" smtClean="0">
                        <a:ln>
                          <a:noFill/>
                        </a:ln>
                        <a:solidFill>
                          <a:prstClr val="black"/>
                        </a:solidFill>
                        <a:effectLst/>
                        <a:uLnTx/>
                        <a:uFillTx/>
                        <a:latin typeface="+mn-lt"/>
                      </a:endParaRPr>
                    </a:p>
                  </a:txBody>
                  <a:tcPr anchor="ctr"/>
                </a:tc>
              </a:tr>
              <a:tr h="466531">
                <a:tc>
                  <a:txBody>
                    <a:bodyPr/>
                    <a:lstStyle/>
                    <a:p>
                      <a:r>
                        <a:rPr lang="en-US" sz="2400" dirty="0" smtClean="0"/>
                        <a:t>729.5 –</a:t>
                      </a:r>
                      <a:r>
                        <a:rPr lang="en-US" sz="2400" baseline="0" dirty="0" smtClean="0"/>
                        <a:t> Pain in limb</a:t>
                      </a:r>
                      <a:endParaRPr lang="en-US" sz="2400" dirty="0"/>
                    </a:p>
                  </a:txBody>
                  <a:tcPr anchor="ctr"/>
                </a:tc>
                <a:tc>
                  <a:txBody>
                    <a:bodyPr/>
                    <a:lstStyle/>
                    <a:p>
                      <a:r>
                        <a:rPr lang="en-US" sz="2400" dirty="0" smtClean="0"/>
                        <a:t>M79.672 – Pain in left foot</a:t>
                      </a:r>
                    </a:p>
                  </a:txBody>
                  <a:tcPr anchor="ctr"/>
                </a:tc>
              </a:tr>
            </a:tbl>
          </a:graphicData>
        </a:graphic>
      </p:graphicFrame>
    </p:spTree>
    <p:extLst>
      <p:ext uri="{BB962C8B-B14F-4D97-AF65-F5344CB8AC3E}">
        <p14:creationId xmlns:p14="http://schemas.microsoft.com/office/powerpoint/2010/main" val="41221669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20000" cy="1143000"/>
          </a:xfrm>
        </p:spPr>
        <p:txBody>
          <a:bodyPr/>
          <a:lstStyle/>
          <a:p>
            <a:pPr algn="ctr"/>
            <a:r>
              <a:rPr lang="en-US" sz="4000" dirty="0">
                <a:solidFill>
                  <a:srgbClr val="002060"/>
                </a:solidFill>
              </a:rPr>
              <a:t>Coding This Encounter Using</a:t>
            </a:r>
            <a:br>
              <a:rPr lang="en-US" sz="4000" dirty="0">
                <a:solidFill>
                  <a:srgbClr val="002060"/>
                </a:solidFill>
              </a:rPr>
            </a:br>
            <a:r>
              <a:rPr lang="en-US" sz="4000" dirty="0">
                <a:solidFill>
                  <a:srgbClr val="002060"/>
                </a:solidFill>
              </a:rPr>
              <a:t> ICD - 10</a:t>
            </a:r>
            <a:endParaRPr lang="en-US" sz="4000" dirty="0"/>
          </a:p>
        </p:txBody>
      </p:sp>
      <p:sp>
        <p:nvSpPr>
          <p:cNvPr id="3" name="Content Placeholder 2"/>
          <p:cNvSpPr>
            <a:spLocks noGrp="1"/>
          </p:cNvSpPr>
          <p:nvPr>
            <p:ph idx="1"/>
          </p:nvPr>
        </p:nvSpPr>
        <p:spPr>
          <a:xfrm>
            <a:off x="457200" y="1600200"/>
            <a:ext cx="7848600" cy="4267200"/>
          </a:xfrm>
        </p:spPr>
        <p:txBody>
          <a:bodyPr>
            <a:normAutofit/>
          </a:bodyPr>
          <a:lstStyle/>
          <a:p>
            <a:pPr marL="114300" indent="0">
              <a:buNone/>
            </a:pPr>
            <a:r>
              <a:rPr lang="en-US" sz="2400" dirty="0">
                <a:solidFill>
                  <a:prstClr val="black"/>
                </a:solidFill>
              </a:rPr>
              <a:t>The codes for this initial encounter of a patient with a </a:t>
            </a:r>
            <a:r>
              <a:rPr lang="en-US" sz="2400" dirty="0" smtClean="0">
                <a:solidFill>
                  <a:prstClr val="black"/>
                </a:solidFill>
              </a:rPr>
              <a:t>painful tailor’s bunion of the left foot would be:</a:t>
            </a:r>
          </a:p>
          <a:p>
            <a:pPr marL="114300" indent="0">
              <a:buNone/>
            </a:pPr>
            <a:endParaRPr lang="en-US" sz="1000" dirty="0">
              <a:solidFill>
                <a:prstClr val="black"/>
              </a:solidFill>
            </a:endParaRPr>
          </a:p>
          <a:p>
            <a:pPr marL="114300" indent="0">
              <a:buNone/>
            </a:pPr>
            <a:r>
              <a:rPr lang="en-US" sz="2400" dirty="0" smtClean="0">
                <a:solidFill>
                  <a:prstClr val="black"/>
                </a:solidFill>
              </a:rPr>
              <a:t>ICD – 10:  </a:t>
            </a:r>
          </a:p>
          <a:p>
            <a:pPr marL="114300" indent="0">
              <a:buNone/>
            </a:pPr>
            <a:r>
              <a:rPr lang="en-US" sz="2400" dirty="0">
                <a:solidFill>
                  <a:prstClr val="black"/>
                </a:solidFill>
              </a:rPr>
              <a:t>	</a:t>
            </a:r>
            <a:r>
              <a:rPr lang="en-US" sz="2400" dirty="0" smtClean="0">
                <a:solidFill>
                  <a:prstClr val="black"/>
                </a:solidFill>
              </a:rPr>
              <a:t>M21.6X2 </a:t>
            </a:r>
            <a:r>
              <a:rPr lang="en-US" sz="2400" dirty="0">
                <a:solidFill>
                  <a:prstClr val="black"/>
                </a:solidFill>
              </a:rPr>
              <a:t>– Other acquired deformities of left </a:t>
            </a:r>
            <a:r>
              <a:rPr lang="en-US" sz="2400" dirty="0" smtClean="0">
                <a:solidFill>
                  <a:prstClr val="black"/>
                </a:solidFill>
              </a:rPr>
              <a:t>foot 	M20.5X2 </a:t>
            </a:r>
            <a:r>
              <a:rPr lang="en-US" sz="2400" dirty="0">
                <a:solidFill>
                  <a:prstClr val="black"/>
                </a:solidFill>
              </a:rPr>
              <a:t>– Other deformities of toe(s) (acquired)</a:t>
            </a:r>
            <a:r>
              <a:rPr lang="en-US" sz="2400" dirty="0" smtClean="0">
                <a:solidFill>
                  <a:prstClr val="black"/>
                </a:solidFill>
              </a:rPr>
              <a:t>, 		                     left foot</a:t>
            </a:r>
          </a:p>
          <a:p>
            <a:pPr marL="114300" indent="0">
              <a:buNone/>
            </a:pPr>
            <a:r>
              <a:rPr lang="en-US" sz="2400" dirty="0">
                <a:solidFill>
                  <a:prstClr val="black"/>
                </a:solidFill>
              </a:rPr>
              <a:t>	</a:t>
            </a:r>
            <a:r>
              <a:rPr lang="en-US" sz="2400" dirty="0" smtClean="0">
                <a:solidFill>
                  <a:prstClr val="black"/>
                </a:solidFill>
              </a:rPr>
              <a:t>M21.762 </a:t>
            </a:r>
            <a:r>
              <a:rPr lang="en-US" sz="2400" dirty="0">
                <a:solidFill>
                  <a:prstClr val="black"/>
                </a:solidFill>
              </a:rPr>
              <a:t>– Unequal limb length (acquired), </a:t>
            </a:r>
            <a:r>
              <a:rPr lang="en-US" sz="2400" dirty="0" smtClean="0">
                <a:solidFill>
                  <a:prstClr val="black"/>
                </a:solidFill>
              </a:rPr>
              <a:t>left tibia</a:t>
            </a:r>
            <a:endParaRPr lang="en-US" sz="2400" dirty="0">
              <a:solidFill>
                <a:prstClr val="black"/>
              </a:solidFill>
            </a:endParaRPr>
          </a:p>
          <a:p>
            <a:pPr marL="114300" indent="0">
              <a:buNone/>
            </a:pPr>
            <a:r>
              <a:rPr lang="en-US" sz="2400" dirty="0" smtClean="0">
                <a:solidFill>
                  <a:prstClr val="black"/>
                </a:solidFill>
              </a:rPr>
              <a:t>	M79.672 </a:t>
            </a:r>
            <a:r>
              <a:rPr lang="en-US" sz="2400" dirty="0">
                <a:solidFill>
                  <a:prstClr val="black"/>
                </a:solidFill>
              </a:rPr>
              <a:t>– Pain in left </a:t>
            </a:r>
            <a:r>
              <a:rPr lang="en-US" sz="2400" dirty="0" smtClean="0">
                <a:solidFill>
                  <a:prstClr val="black"/>
                </a:solidFill>
              </a:rPr>
              <a:t>foot</a:t>
            </a:r>
          </a:p>
        </p:txBody>
      </p:sp>
    </p:spTree>
    <p:extLst>
      <p:ext uri="{BB962C8B-B14F-4D97-AF65-F5344CB8AC3E}">
        <p14:creationId xmlns:p14="http://schemas.microsoft.com/office/powerpoint/2010/main" val="42598595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7620000" cy="3840162"/>
          </a:xfrm>
        </p:spPr>
        <p:txBody>
          <a:bodyPr/>
          <a:lstStyle/>
          <a:p>
            <a:pPr algn="ctr"/>
            <a:r>
              <a:rPr lang="en-US" b="1" dirty="0" smtClean="0"/>
              <a:t>Questions?</a:t>
            </a:r>
            <a:endParaRPr lang="en-US" b="1" dirty="0"/>
          </a:p>
        </p:txBody>
      </p:sp>
    </p:spTree>
    <p:extLst>
      <p:ext uri="{BB962C8B-B14F-4D97-AF65-F5344CB8AC3E}">
        <p14:creationId xmlns:p14="http://schemas.microsoft.com/office/powerpoint/2010/main" val="512880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7620000" cy="4343400"/>
          </a:xfrm>
        </p:spPr>
        <p:txBody>
          <a:bodyPr>
            <a:normAutofit lnSpcReduction="10000"/>
          </a:bodyPr>
          <a:lstStyle/>
          <a:p>
            <a:pPr marL="114300" indent="0">
              <a:buNone/>
            </a:pPr>
            <a:r>
              <a:rPr lang="en-US" sz="2400" b="1" dirty="0" smtClean="0"/>
              <a:t>Coding </a:t>
            </a:r>
            <a:r>
              <a:rPr lang="en-US" sz="2400" b="1" dirty="0"/>
              <a:t>of Pathologic Fractures </a:t>
            </a:r>
            <a:endParaRPr lang="en-US" sz="2400" b="1" dirty="0" smtClean="0"/>
          </a:p>
          <a:p>
            <a:pPr marL="114300" indent="0">
              <a:buNone/>
            </a:pPr>
            <a:endParaRPr lang="en-US" sz="1100" dirty="0"/>
          </a:p>
          <a:p>
            <a:r>
              <a:rPr lang="en-US" sz="2400" dirty="0"/>
              <a:t>7th character A is for </a:t>
            </a:r>
            <a:r>
              <a:rPr lang="en-US" sz="2400" dirty="0" smtClean="0"/>
              <a:t>use on a patient that </a:t>
            </a:r>
            <a:r>
              <a:rPr lang="en-US" sz="2400" dirty="0"/>
              <a:t>is receiving </a:t>
            </a:r>
            <a:r>
              <a:rPr lang="en-US" sz="2400" dirty="0" smtClean="0"/>
              <a:t>initial treatment </a:t>
            </a:r>
            <a:r>
              <a:rPr lang="en-US" sz="2400" dirty="0"/>
              <a:t>for the fracture</a:t>
            </a:r>
            <a:r>
              <a:rPr lang="en-US" sz="2400" dirty="0" smtClean="0"/>
              <a:t>.</a:t>
            </a:r>
          </a:p>
          <a:p>
            <a:pPr marL="114300" indent="0">
              <a:buNone/>
            </a:pPr>
            <a:endParaRPr lang="en-US" sz="1100" dirty="0"/>
          </a:p>
          <a:p>
            <a:r>
              <a:rPr lang="en-US" sz="2400" dirty="0"/>
              <a:t>7th character, D is to be used for encounters after the </a:t>
            </a:r>
            <a:r>
              <a:rPr lang="en-US" sz="2400" dirty="0" smtClean="0"/>
              <a:t>initial treatment for the fracture. </a:t>
            </a:r>
          </a:p>
          <a:p>
            <a:pPr marL="114300" indent="0">
              <a:buNone/>
            </a:pPr>
            <a:endParaRPr lang="en-US" sz="1100" dirty="0"/>
          </a:p>
          <a:p>
            <a:r>
              <a:rPr lang="en-US" sz="2400" dirty="0"/>
              <a:t>The other 7th characters, listed under each subcategory in the Tabular List, are to be used for subsequent encounters for treatment of problems associated with the healing, such as </a:t>
            </a:r>
            <a:r>
              <a:rPr lang="en-US" sz="2400" dirty="0" err="1"/>
              <a:t>malunions</a:t>
            </a:r>
            <a:r>
              <a:rPr lang="en-US" sz="2400" b="1" dirty="0"/>
              <a:t>, </a:t>
            </a:r>
            <a:r>
              <a:rPr lang="en-US" sz="2400" dirty="0" err="1"/>
              <a:t>nonunions</a:t>
            </a:r>
            <a:r>
              <a:rPr lang="en-US" sz="2400" dirty="0"/>
              <a:t>, and </a:t>
            </a:r>
            <a:r>
              <a:rPr lang="en-US" sz="2400" dirty="0" err="1"/>
              <a:t>sequelae</a:t>
            </a:r>
            <a:r>
              <a:rPr lang="en-US" sz="2400" dirty="0"/>
              <a:t>. </a:t>
            </a:r>
          </a:p>
        </p:txBody>
      </p:sp>
      <p:sp>
        <p:nvSpPr>
          <p:cNvPr id="5" name="Title 1"/>
          <p:cNvSpPr>
            <a:spLocks noGrp="1"/>
          </p:cNvSpPr>
          <p:nvPr>
            <p:ph type="title"/>
          </p:nvPr>
        </p:nvSpPr>
        <p:spPr>
          <a:xfrm>
            <a:off x="457200" y="274638"/>
            <a:ext cx="7620000" cy="1143000"/>
          </a:xfrm>
        </p:spPr>
        <p:txBody>
          <a:bodyPr/>
          <a:lstStyle/>
          <a:p>
            <a:pPr algn="ctr"/>
            <a:r>
              <a:rPr lang="en-US" sz="4000" dirty="0"/>
              <a:t>Specific Coding Guidelines for </a:t>
            </a:r>
            <a:r>
              <a:rPr lang="en-US" sz="4000" dirty="0" smtClean="0"/>
              <a:t/>
            </a:r>
            <a:br>
              <a:rPr lang="en-US" sz="4000" dirty="0" smtClean="0"/>
            </a:br>
            <a:r>
              <a:rPr lang="en-US" sz="4000" dirty="0" smtClean="0"/>
              <a:t>Chapter </a:t>
            </a:r>
            <a:r>
              <a:rPr lang="en-US" sz="4000" dirty="0"/>
              <a:t>13 (M00 – M99)</a:t>
            </a:r>
          </a:p>
        </p:txBody>
      </p:sp>
    </p:spTree>
    <p:extLst>
      <p:ext uri="{BB962C8B-B14F-4D97-AF65-F5344CB8AC3E}">
        <p14:creationId xmlns:p14="http://schemas.microsoft.com/office/powerpoint/2010/main" val="1956958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7620000" cy="2895600"/>
          </a:xfrm>
        </p:spPr>
        <p:txBody>
          <a:bodyPr>
            <a:normAutofit/>
          </a:bodyPr>
          <a:lstStyle/>
          <a:p>
            <a:pPr marL="114300" indent="0">
              <a:buNone/>
            </a:pPr>
            <a:r>
              <a:rPr lang="en-US" sz="2400" b="1" dirty="0" smtClean="0"/>
              <a:t>Coding </a:t>
            </a:r>
            <a:r>
              <a:rPr lang="en-US" sz="2400" b="1" dirty="0"/>
              <a:t>of Pathologic Fractures </a:t>
            </a:r>
          </a:p>
          <a:p>
            <a:pPr marL="114300" indent="0">
              <a:buNone/>
            </a:pPr>
            <a:endParaRPr lang="en-US" sz="1000" dirty="0"/>
          </a:p>
          <a:p>
            <a:r>
              <a:rPr lang="en-US" sz="2400" dirty="0"/>
              <a:t>Care for complications of surgical treatment for fracture repairs during the healing or recovery phase should be coded with the appropriate complication codes. </a:t>
            </a:r>
          </a:p>
        </p:txBody>
      </p:sp>
      <p:sp>
        <p:nvSpPr>
          <p:cNvPr id="5" name="Title 1"/>
          <p:cNvSpPr>
            <a:spLocks noGrp="1"/>
          </p:cNvSpPr>
          <p:nvPr>
            <p:ph type="title"/>
          </p:nvPr>
        </p:nvSpPr>
        <p:spPr>
          <a:xfrm>
            <a:off x="457200" y="274638"/>
            <a:ext cx="7620000" cy="1143000"/>
          </a:xfrm>
        </p:spPr>
        <p:txBody>
          <a:bodyPr/>
          <a:lstStyle/>
          <a:p>
            <a:pPr algn="ctr"/>
            <a:r>
              <a:rPr lang="en-US" sz="4000" dirty="0"/>
              <a:t>Specific Coding Guidelines for </a:t>
            </a:r>
            <a:r>
              <a:rPr lang="en-US" sz="4000" dirty="0" smtClean="0"/>
              <a:t/>
            </a:r>
            <a:br>
              <a:rPr lang="en-US" sz="4000" dirty="0" smtClean="0"/>
            </a:br>
            <a:r>
              <a:rPr lang="en-US" sz="4000" dirty="0" smtClean="0"/>
              <a:t>Chapter </a:t>
            </a:r>
            <a:r>
              <a:rPr lang="en-US" sz="4000" dirty="0"/>
              <a:t>13 (M00 – M99)</a:t>
            </a:r>
          </a:p>
        </p:txBody>
      </p:sp>
    </p:spTree>
    <p:extLst>
      <p:ext uri="{BB962C8B-B14F-4D97-AF65-F5344CB8AC3E}">
        <p14:creationId xmlns:p14="http://schemas.microsoft.com/office/powerpoint/2010/main" val="810737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Specific Coding Guidelines for </a:t>
            </a:r>
            <a:r>
              <a:rPr lang="en-US" sz="4000" dirty="0" smtClean="0"/>
              <a:t/>
            </a:r>
            <a:br>
              <a:rPr lang="en-US" sz="4000" dirty="0" smtClean="0"/>
            </a:br>
            <a:r>
              <a:rPr lang="en-US" sz="4000" dirty="0" smtClean="0"/>
              <a:t>Chapter </a:t>
            </a:r>
            <a:r>
              <a:rPr lang="en-US" sz="4000" dirty="0"/>
              <a:t>13 (M00 – M99)</a:t>
            </a:r>
          </a:p>
        </p:txBody>
      </p:sp>
      <p:sp>
        <p:nvSpPr>
          <p:cNvPr id="3" name="Content Placeholder 2"/>
          <p:cNvSpPr>
            <a:spLocks noGrp="1"/>
          </p:cNvSpPr>
          <p:nvPr>
            <p:ph idx="1"/>
          </p:nvPr>
        </p:nvSpPr>
        <p:spPr>
          <a:xfrm>
            <a:off x="457200" y="1676400"/>
            <a:ext cx="7620000" cy="4343400"/>
          </a:xfrm>
        </p:spPr>
        <p:txBody>
          <a:bodyPr anchor="ctr">
            <a:normAutofit/>
          </a:bodyPr>
          <a:lstStyle/>
          <a:p>
            <a:pPr marL="114300" indent="0">
              <a:buNone/>
            </a:pPr>
            <a:r>
              <a:rPr lang="en-US" sz="2400" b="1" dirty="0" smtClean="0"/>
              <a:t>Osteoporosis </a:t>
            </a:r>
          </a:p>
          <a:p>
            <a:pPr marL="114300" indent="0">
              <a:buNone/>
            </a:pPr>
            <a:endParaRPr lang="en-US" sz="1000" dirty="0"/>
          </a:p>
          <a:p>
            <a:r>
              <a:rPr lang="en-US" sz="2400" dirty="0"/>
              <a:t>Osteoporosis is a systemic condition, meaning that all bones of the musculoskeletal system are affected. </a:t>
            </a:r>
          </a:p>
          <a:p>
            <a:endParaRPr lang="en-US" sz="1000" dirty="0"/>
          </a:p>
          <a:p>
            <a:r>
              <a:rPr lang="en-US" sz="2400" dirty="0"/>
              <a:t>S</a:t>
            </a:r>
            <a:r>
              <a:rPr lang="en-US" sz="2400" dirty="0" smtClean="0"/>
              <a:t>ite </a:t>
            </a:r>
            <a:r>
              <a:rPr lang="en-US" sz="2400" dirty="0"/>
              <a:t>is not a component of the codes under category M81, Osteoporosis without current pathological fracture</a:t>
            </a:r>
            <a:r>
              <a:rPr lang="en-US" sz="2400" dirty="0" smtClean="0"/>
              <a:t>.</a:t>
            </a:r>
          </a:p>
          <a:p>
            <a:endParaRPr lang="en-US" sz="1000" dirty="0"/>
          </a:p>
          <a:p>
            <a:r>
              <a:rPr lang="en-US" sz="2400" dirty="0"/>
              <a:t>The site codes under category M80, Osteoporosis with current pathological fracture, identify the site of the fracture, not the osteoporosis. </a:t>
            </a:r>
            <a:endParaRPr lang="en-US" sz="2400" dirty="0" smtClean="0"/>
          </a:p>
          <a:p>
            <a:endParaRPr lang="en-US" sz="2400" dirty="0"/>
          </a:p>
        </p:txBody>
      </p:sp>
    </p:spTree>
    <p:extLst>
      <p:ext uri="{BB962C8B-B14F-4D97-AF65-F5344CB8AC3E}">
        <p14:creationId xmlns:p14="http://schemas.microsoft.com/office/powerpoint/2010/main" val="3651828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228600"/>
            <a:ext cx="7772399" cy="1844675"/>
          </a:xfrm>
        </p:spPr>
        <p:txBody>
          <a:bodyPr/>
          <a:lstStyle/>
          <a:p>
            <a:pPr algn="ctr"/>
            <a:r>
              <a:rPr lang="en-US" sz="4000" dirty="0" smtClean="0"/>
              <a:t/>
            </a:r>
            <a:br>
              <a:rPr lang="en-US" sz="4000" dirty="0" smtClean="0"/>
            </a:br>
            <a:r>
              <a:rPr lang="en-US" sz="4000" dirty="0" smtClean="0"/>
              <a:t> Diseases of the Musculoskeletal System and Connective Tissue</a:t>
            </a:r>
            <a:br>
              <a:rPr lang="en-US" sz="4000" dirty="0" smtClean="0"/>
            </a:br>
            <a:r>
              <a:rPr lang="en-US" sz="4000" dirty="0" smtClean="0"/>
              <a:t>(M00-M50)	</a:t>
            </a:r>
            <a:br>
              <a:rPr lang="en-US" sz="4000" dirty="0" smtClean="0"/>
            </a:br>
            <a:endParaRPr lang="en-US" sz="4000" dirty="0" smtClean="0"/>
          </a:p>
        </p:txBody>
      </p:sp>
      <p:sp>
        <p:nvSpPr>
          <p:cNvPr id="4099" name="Content Placeholder 2"/>
          <p:cNvSpPr>
            <a:spLocks noGrp="1"/>
          </p:cNvSpPr>
          <p:nvPr>
            <p:ph idx="1"/>
          </p:nvPr>
        </p:nvSpPr>
        <p:spPr>
          <a:xfrm>
            <a:off x="457200" y="2286000"/>
            <a:ext cx="7620000" cy="2590800"/>
          </a:xfrm>
        </p:spPr>
        <p:txBody>
          <a:bodyPr/>
          <a:lstStyle/>
          <a:p>
            <a:pPr marL="114300" indent="0">
              <a:buNone/>
            </a:pPr>
            <a:endParaRPr lang="en-US" dirty="0" smtClean="0"/>
          </a:p>
          <a:p>
            <a:r>
              <a:rPr lang="en-US" sz="2400" dirty="0" smtClean="0"/>
              <a:t>Use an external cause code following the code for the musculoskeletal condition, if applicable, to identify the cause of the musculoskeletal condition.</a:t>
            </a:r>
          </a:p>
          <a:p>
            <a:endParaRPr lang="en-US" dirty="0" smtClean="0"/>
          </a:p>
        </p:txBody>
      </p:sp>
    </p:spTree>
    <p:extLst>
      <p:ext uri="{BB962C8B-B14F-4D97-AF65-F5344CB8AC3E}">
        <p14:creationId xmlns:p14="http://schemas.microsoft.com/office/powerpoint/2010/main" val="329083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1">
      <a:dk1>
        <a:sysClr val="windowText" lastClr="000000"/>
      </a:dk1>
      <a:lt1>
        <a:sysClr val="window" lastClr="FFFFFF"/>
      </a:lt1>
      <a:dk2>
        <a:srgbClr val="002060"/>
      </a:dk2>
      <a:lt2>
        <a:srgbClr val="EEECE1"/>
      </a:lt2>
      <a:accent1>
        <a:srgbClr val="D88602"/>
      </a:accent1>
      <a:accent2>
        <a:srgbClr val="E36C09"/>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1991</TotalTime>
  <Words>2380</Words>
  <Application>Microsoft Office PowerPoint</Application>
  <PresentationFormat>On-screen Show (4:3)</PresentationFormat>
  <Paragraphs>380</Paragraphs>
  <Slides>52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Adjacency</vt:lpstr>
      <vt:lpstr>Diseases of the Musculoskeletal System and Connective Tissue M00 – M50 </vt:lpstr>
      <vt:lpstr>REVIEW OF SOME OF THE ESSENTIAL GUIDELINES AND INSTRUCTIONS FOR CHAPTER 13 (M00 – M50)</vt:lpstr>
      <vt:lpstr>Specific Coding Guidelines for  Chapter 13 (M00 – M99)</vt:lpstr>
      <vt:lpstr>Specific Coding Guidelines for  Chapter 13 (M00 – M99)</vt:lpstr>
      <vt:lpstr>Specific Coding Guidelines for  Chapter 13 (M00 – M99)</vt:lpstr>
      <vt:lpstr>Specific Coding Guidelines for  Chapter 13 (M00 – M99)</vt:lpstr>
      <vt:lpstr>Specific Coding Guidelines for  Chapter 13 (M00 – M99)</vt:lpstr>
      <vt:lpstr>Specific Coding Guidelines for  Chapter 13 (M00 – M99)</vt:lpstr>
      <vt:lpstr>  Diseases of the Musculoskeletal System and Connective Tissue (M00-M50)  </vt:lpstr>
      <vt:lpstr>REVIEW OF EXCLUDES NOTES</vt:lpstr>
      <vt:lpstr>EXCLUDES NOTES</vt:lpstr>
      <vt:lpstr>EXCLUDES NOTES</vt:lpstr>
      <vt:lpstr>Painful Hallux Valgus – Left Foot</vt:lpstr>
      <vt:lpstr>Painful Hallux Valgus – Left Foot  (Initial Visit)</vt:lpstr>
      <vt:lpstr>Painful Hallux Valgus – Left Foot  (Initial Visit)</vt:lpstr>
      <vt:lpstr>Painful Hallux Valgus – Left Foot  (Initial Visit)</vt:lpstr>
      <vt:lpstr>Painful Hallux Valgus – Left Foot  (Initial Visit)</vt:lpstr>
      <vt:lpstr>Painful Hallux Valgus – Left Foot  (Initial Visit)</vt:lpstr>
      <vt:lpstr>Coding This Encounter Using  ICD - 9</vt:lpstr>
      <vt:lpstr>Coding This Encounter Using  ICD - 10</vt:lpstr>
      <vt:lpstr>Coding This Encounter Using  ICD - 10</vt:lpstr>
      <vt:lpstr>Coding This Encounter Using  ICD - 10</vt:lpstr>
      <vt:lpstr>Comparing ICD-9 and ICD-10</vt:lpstr>
      <vt:lpstr>Coding This Encounter Using  ICD - 10</vt:lpstr>
      <vt:lpstr>Painful Ankle Right Ankle</vt:lpstr>
      <vt:lpstr>Painful Right Ankle (Initial Visit)</vt:lpstr>
      <vt:lpstr>Painful Right Ankle (Initial Visit)</vt:lpstr>
      <vt:lpstr>Painful Right Ankle (Initial Visit)</vt:lpstr>
      <vt:lpstr>Painful Right Ankle (Initial Visit)</vt:lpstr>
      <vt:lpstr>Painful Right Ankle (Initial Visit)</vt:lpstr>
      <vt:lpstr>Coding This Encounter Using  ICD - 9</vt:lpstr>
      <vt:lpstr>Coding This Encounter Using  ICD - 10</vt:lpstr>
      <vt:lpstr>Coding This Encounter Using  ICD - 10</vt:lpstr>
      <vt:lpstr>Coding This Encounter Using  ICD - 10</vt:lpstr>
      <vt:lpstr>Coding This Encounter Using  ICD - 10</vt:lpstr>
      <vt:lpstr>Comparing ICD-9 and ICD-10</vt:lpstr>
      <vt:lpstr>Coding This Encounter Using  ICD - 10</vt:lpstr>
      <vt:lpstr>Painful Tailor’s Bunion, Left Foot (Initial Visit)</vt:lpstr>
      <vt:lpstr>Painful Tailor’s Bunion, Left Foot (Initial Visit)</vt:lpstr>
      <vt:lpstr>Painful Tailor’s Bunion, Left Foot (Initial Visit)</vt:lpstr>
      <vt:lpstr>Painful Tailor’s Bunion, Left Foot (Initial Visit)</vt:lpstr>
      <vt:lpstr>Painful Tailor’s Bunion, Left Foot (Initial Visit)</vt:lpstr>
      <vt:lpstr>Painful Tailor’s Bunion, Left Foot (Initial Visit)</vt:lpstr>
      <vt:lpstr>Painful Tailor’s Bunion, Left Foot (Initial Visit)</vt:lpstr>
      <vt:lpstr>Coding This Encounter Using  ICD - 9</vt:lpstr>
      <vt:lpstr>Coding This Encounter Using  ICD - 10</vt:lpstr>
      <vt:lpstr>Coding This Encounter Using  ICD - 10</vt:lpstr>
      <vt:lpstr>Coding This Encounter Using  ICD - 10</vt:lpstr>
      <vt:lpstr>Coding This Encounter Using  ICD - 10</vt:lpstr>
      <vt:lpstr>Comparing ICD-9 and ICD-10</vt:lpstr>
      <vt:lpstr>Coding This Encounter Using  ICD - 10</vt:lpstr>
      <vt:lpstr>Questions?</vt:lpstr>
    </vt:vector>
  </TitlesOfParts>
  <Company>APMA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Sana Kayani</dc:creator>
  <cp:lastModifiedBy>matt.solak</cp:lastModifiedBy>
  <cp:revision>198</cp:revision>
  <dcterms:created xsi:type="dcterms:W3CDTF">2012-12-10T20:12:39Z</dcterms:created>
  <dcterms:modified xsi:type="dcterms:W3CDTF">2015-05-15T18:30:08Z</dcterms:modified>
</cp:coreProperties>
</file>