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72" r:id="rId3"/>
    <p:sldId id="258" r:id="rId4"/>
    <p:sldId id="273" r:id="rId5"/>
    <p:sldId id="274" r:id="rId6"/>
    <p:sldId id="259" r:id="rId7"/>
    <p:sldId id="260" r:id="rId8"/>
    <p:sldId id="277" r:id="rId9"/>
    <p:sldId id="261" r:id="rId10"/>
    <p:sldId id="267" r:id="rId11"/>
    <p:sldId id="275" r:id="rId12"/>
    <p:sldId id="279" r:id="rId13"/>
    <p:sldId id="276" r:id="rId14"/>
    <p:sldId id="270" r:id="rId15"/>
    <p:sldId id="278" r:id="rId16"/>
    <p:sldId id="271" r:id="rId17"/>
    <p:sldId id="263"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0" d="100"/>
          <a:sy n="60" d="100"/>
        </p:scale>
        <p:origin x="25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91967-676D-4D05-B0B4-3EE9933F2370}" type="datetimeFigureOut">
              <a:rPr lang="en-US"/>
              <a:t>5/15/2015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3B863-C93A-4378-96E8-9C2FD7C9BE58}" type="slidenum">
              <a:rPr lang="en-US"/>
              <a:t>‹#›</a:t>
            </a:fld>
            <a:endParaRPr lang="en-US"/>
          </a:p>
        </p:txBody>
      </p:sp>
    </p:spTree>
    <p:extLst>
      <p:ext uri="{BB962C8B-B14F-4D97-AF65-F5344CB8AC3E}">
        <p14:creationId xmlns:p14="http://schemas.microsoft.com/office/powerpoint/2010/main" val="1132225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3B863-C93A-4378-96E8-9C2FD7C9BE58}" type="slidenum">
              <a:rPr lang="en-US"/>
              <a:t>1</a:t>
            </a:fld>
            <a:endParaRPr lang="en-US"/>
          </a:p>
        </p:txBody>
      </p:sp>
    </p:spTree>
    <p:extLst>
      <p:ext uri="{BB962C8B-B14F-4D97-AF65-F5344CB8AC3E}">
        <p14:creationId xmlns:p14="http://schemas.microsoft.com/office/powerpoint/2010/main" val="56045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3B863-C93A-4378-96E8-9C2FD7C9BE58}" type="slidenum">
              <a:rPr lang="en-US"/>
              <a:t>3</a:t>
            </a:fld>
            <a:endParaRPr lang="en-US"/>
          </a:p>
        </p:txBody>
      </p:sp>
    </p:spTree>
    <p:extLst>
      <p:ext uri="{BB962C8B-B14F-4D97-AF65-F5344CB8AC3E}">
        <p14:creationId xmlns:p14="http://schemas.microsoft.com/office/powerpoint/2010/main" val="1992201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3B863-C93A-4378-96E8-9C2FD7C9BE58}" type="slidenum">
              <a:rPr lang="en-US"/>
              <a:t>6</a:t>
            </a:fld>
            <a:endParaRPr lang="en-US"/>
          </a:p>
        </p:txBody>
      </p:sp>
    </p:spTree>
    <p:extLst>
      <p:ext uri="{BB962C8B-B14F-4D97-AF65-F5344CB8AC3E}">
        <p14:creationId xmlns:p14="http://schemas.microsoft.com/office/powerpoint/2010/main" val="176724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3B863-C93A-4378-96E8-9C2FD7C9BE58}" type="slidenum">
              <a:rPr lang="en-US"/>
              <a:t>7</a:t>
            </a:fld>
            <a:endParaRPr lang="en-US"/>
          </a:p>
        </p:txBody>
      </p:sp>
    </p:spTree>
    <p:extLst>
      <p:ext uri="{BB962C8B-B14F-4D97-AF65-F5344CB8AC3E}">
        <p14:creationId xmlns:p14="http://schemas.microsoft.com/office/powerpoint/2010/main" val="269657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3B863-C93A-4378-96E8-9C2FD7C9BE58}" type="slidenum">
              <a:rPr lang="en-US"/>
              <a:t>9</a:t>
            </a:fld>
            <a:endParaRPr lang="en-US"/>
          </a:p>
        </p:txBody>
      </p:sp>
    </p:spTree>
    <p:extLst>
      <p:ext uri="{BB962C8B-B14F-4D97-AF65-F5344CB8AC3E}">
        <p14:creationId xmlns:p14="http://schemas.microsoft.com/office/powerpoint/2010/main" val="181558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5/15/2015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Getting A Patient Through Surgery</a:t>
            </a:r>
          </a:p>
        </p:txBody>
      </p:sp>
      <p:sp>
        <p:nvSpPr>
          <p:cNvPr id="3" name="Subtitle 2"/>
          <p:cNvSpPr>
            <a:spLocks noGrp="1"/>
          </p:cNvSpPr>
          <p:nvPr>
            <p:ph type="subTitle" idx="1"/>
          </p:nvPr>
        </p:nvSpPr>
        <p:spPr/>
        <p:txBody>
          <a:bodyPr/>
          <a:lstStyle/>
          <a:p>
            <a:r>
              <a:rPr lang="en-US"/>
              <a:t>By: Destiny Gomez, PMAC</a:t>
            </a:r>
          </a:p>
          <a:p>
            <a:r>
              <a:rPr lang="en-US"/>
              <a:t>American Society Of Podiatric Medical Assistants</a:t>
            </a:r>
          </a:p>
        </p:txBody>
      </p:sp>
    </p:spTree>
    <p:extLst>
      <p:ext uri="{BB962C8B-B14F-4D97-AF65-F5344CB8AC3E}">
        <p14:creationId xmlns:p14="http://schemas.microsoft.com/office/powerpoint/2010/main" val="164234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Complications</a:t>
            </a:r>
            <a:endParaRPr lang="en-US"/>
          </a:p>
        </p:txBody>
      </p:sp>
      <p:sp>
        <p:nvSpPr>
          <p:cNvPr id="3" name="Content Placeholder 2"/>
          <p:cNvSpPr>
            <a:spLocks noGrp="1"/>
          </p:cNvSpPr>
          <p:nvPr>
            <p:ph idx="1"/>
          </p:nvPr>
        </p:nvSpPr>
        <p:spPr/>
        <p:txBody>
          <a:bodyPr>
            <a:normAutofit fontScale="92500" lnSpcReduction="10000"/>
          </a:bodyPr>
          <a:lstStyle/>
          <a:p>
            <a:r>
              <a:rPr lang="en-US" dirty="0" smtClean="0"/>
              <a:t>Pain</a:t>
            </a:r>
          </a:p>
          <a:p>
            <a:r>
              <a:rPr lang="en-US" dirty="0" smtClean="0"/>
              <a:t>Infection</a:t>
            </a:r>
          </a:p>
          <a:p>
            <a:r>
              <a:rPr lang="en-US" dirty="0" smtClean="0"/>
              <a:t>Swelling</a:t>
            </a:r>
          </a:p>
          <a:p>
            <a:r>
              <a:rPr lang="en-US" dirty="0" smtClean="0"/>
              <a:t>Sensory Changes</a:t>
            </a:r>
          </a:p>
          <a:p>
            <a:r>
              <a:rPr lang="en-US" dirty="0" smtClean="0"/>
              <a:t>Scarring</a:t>
            </a:r>
          </a:p>
          <a:p>
            <a:r>
              <a:rPr lang="en-US" dirty="0" smtClean="0"/>
              <a:t>Delayed Healing</a:t>
            </a:r>
          </a:p>
          <a:p>
            <a:r>
              <a:rPr lang="en-US" dirty="0" smtClean="0"/>
              <a:t>Blood Clots</a:t>
            </a:r>
          </a:p>
        </p:txBody>
      </p:sp>
    </p:spTree>
    <p:extLst>
      <p:ext uri="{BB962C8B-B14F-4D97-AF65-F5344CB8AC3E}">
        <p14:creationId xmlns:p14="http://schemas.microsoft.com/office/powerpoint/2010/main" val="2357135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p:txBody>
          <a:bodyPr/>
          <a:lstStyle/>
          <a:p>
            <a:r>
              <a:rPr lang="en-US" dirty="0" smtClean="0"/>
              <a:t>Patients with complications are worried, fearful, and insecure about what is happening and why. This is especially true for post surgical complications. The patient needs a step-by-step explanation as to the cause of the complication, the expected time for complete recover, plan of treatment and any permanent damage or need.</a:t>
            </a:r>
            <a:endParaRPr lang="en-US" dirty="0"/>
          </a:p>
        </p:txBody>
      </p:sp>
    </p:spTree>
    <p:extLst>
      <p:ext uri="{BB962C8B-B14F-4D97-AF65-F5344CB8AC3E}">
        <p14:creationId xmlns:p14="http://schemas.microsoft.com/office/powerpoint/2010/main" val="4013644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Infection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Redness</a:t>
            </a:r>
          </a:p>
          <a:p>
            <a:r>
              <a:rPr lang="en-US" dirty="0" smtClean="0"/>
              <a:t>Swelling</a:t>
            </a:r>
          </a:p>
          <a:p>
            <a:r>
              <a:rPr lang="en-US" dirty="0" smtClean="0"/>
              <a:t>Pus</a:t>
            </a:r>
          </a:p>
          <a:p>
            <a:r>
              <a:rPr lang="en-US" dirty="0" smtClean="0"/>
              <a:t>Extreme pain</a:t>
            </a:r>
          </a:p>
          <a:p>
            <a:r>
              <a:rPr lang="en-US" dirty="0" smtClean="0"/>
              <a:t>Fever</a:t>
            </a:r>
          </a:p>
          <a:p>
            <a:r>
              <a:rPr lang="en-US" dirty="0" smtClean="0"/>
              <a:t>Chills</a:t>
            </a:r>
          </a:p>
          <a:p>
            <a:r>
              <a:rPr lang="en-US" dirty="0" smtClean="0"/>
              <a:t>Nausea</a:t>
            </a:r>
          </a:p>
          <a:p>
            <a:r>
              <a:rPr lang="en-US" dirty="0" smtClean="0"/>
              <a:t>Vomiting</a:t>
            </a:r>
          </a:p>
          <a:p>
            <a:r>
              <a:rPr lang="en-US" dirty="0" smtClean="0"/>
              <a:t>Shortness</a:t>
            </a:r>
            <a:r>
              <a:rPr lang="en-US" dirty="0"/>
              <a:t> </a:t>
            </a:r>
            <a:r>
              <a:rPr lang="en-US" dirty="0" smtClean="0"/>
              <a:t>of breath</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2180" y="234704"/>
            <a:ext cx="3039413" cy="6623296"/>
          </a:xfrm>
          <a:prstGeom prst="rect">
            <a:avLst/>
          </a:prstGeom>
        </p:spPr>
      </p:pic>
    </p:spTree>
    <p:extLst>
      <p:ext uri="{BB962C8B-B14F-4D97-AF65-F5344CB8AC3E}">
        <p14:creationId xmlns:p14="http://schemas.microsoft.com/office/powerpoint/2010/main" val="4145123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C0mpliance</a:t>
            </a:r>
            <a:endParaRPr lang="en-US" dirty="0"/>
          </a:p>
        </p:txBody>
      </p:sp>
      <p:sp>
        <p:nvSpPr>
          <p:cNvPr id="3" name="Content Placeholder 2"/>
          <p:cNvSpPr>
            <a:spLocks noGrp="1"/>
          </p:cNvSpPr>
          <p:nvPr>
            <p:ph idx="1"/>
          </p:nvPr>
        </p:nvSpPr>
        <p:spPr/>
        <p:txBody>
          <a:bodyPr/>
          <a:lstStyle/>
          <a:p>
            <a:r>
              <a:rPr lang="en-US" dirty="0" smtClean="0"/>
              <a:t>Non-Smoker</a:t>
            </a:r>
          </a:p>
          <a:p>
            <a:r>
              <a:rPr lang="en-US" dirty="0" smtClean="0"/>
              <a:t>Non-weight bearing</a:t>
            </a:r>
          </a:p>
          <a:p>
            <a:r>
              <a:rPr lang="en-US" dirty="0" smtClean="0"/>
              <a:t>Elevating</a:t>
            </a:r>
          </a:p>
          <a:p>
            <a:r>
              <a:rPr lang="en-US" dirty="0" smtClean="0"/>
              <a:t>Icing</a:t>
            </a:r>
          </a:p>
          <a:p>
            <a:r>
              <a:rPr lang="en-US" dirty="0" smtClean="0"/>
              <a:t>Taking vitamins </a:t>
            </a:r>
          </a:p>
          <a:p>
            <a:r>
              <a:rPr lang="en-US" dirty="0" smtClean="0"/>
              <a:t>Keeping dressing dry and intact</a:t>
            </a:r>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0357" y="2039892"/>
            <a:ext cx="4015090" cy="4378413"/>
          </a:xfrm>
          <a:prstGeom prst="rect">
            <a:avLst/>
          </a:prstGeom>
        </p:spPr>
      </p:pic>
    </p:spTree>
    <p:extLst>
      <p:ext uri="{BB962C8B-B14F-4D97-AF65-F5344CB8AC3E}">
        <p14:creationId xmlns:p14="http://schemas.microsoft.com/office/powerpoint/2010/main" val="3612451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Non Compliance</a:t>
            </a:r>
            <a:endParaRPr lang="en-US" dirty="0"/>
          </a:p>
        </p:txBody>
      </p:sp>
      <p:sp>
        <p:nvSpPr>
          <p:cNvPr id="3" name="Content Placeholder 2"/>
          <p:cNvSpPr>
            <a:spLocks noGrp="1"/>
          </p:cNvSpPr>
          <p:nvPr>
            <p:ph idx="1"/>
          </p:nvPr>
        </p:nvSpPr>
        <p:spPr/>
        <p:txBody>
          <a:bodyPr/>
          <a:lstStyle/>
          <a:p>
            <a:r>
              <a:rPr lang="en-US" dirty="0" smtClean="0"/>
              <a:t>Smoker</a:t>
            </a:r>
          </a:p>
          <a:p>
            <a:r>
              <a:rPr lang="en-US" dirty="0" smtClean="0"/>
              <a:t>Walking</a:t>
            </a:r>
          </a:p>
          <a:p>
            <a:r>
              <a:rPr lang="en-US" dirty="0" smtClean="0"/>
              <a:t>Injuries</a:t>
            </a:r>
          </a:p>
          <a:p>
            <a:r>
              <a:rPr lang="en-US" dirty="0" smtClean="0"/>
              <a:t>Not taking prescribed medications</a:t>
            </a:r>
          </a:p>
          <a:p>
            <a:r>
              <a:rPr lang="en-US" dirty="0" smtClean="0"/>
              <a:t>Wet dressings</a:t>
            </a:r>
          </a:p>
          <a:p>
            <a:r>
              <a:rPr lang="en-US" dirty="0" smtClean="0"/>
              <a:t>Uncontrolled blood sugars</a:t>
            </a:r>
          </a:p>
          <a:p>
            <a:endParaRPr lang="en-US" dirty="0"/>
          </a:p>
        </p:txBody>
      </p:sp>
    </p:spTree>
    <p:extLst>
      <p:ext uri="{BB962C8B-B14F-4D97-AF65-F5344CB8AC3E}">
        <p14:creationId xmlns:p14="http://schemas.microsoft.com/office/powerpoint/2010/main" val="823919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Non Compliant Patients</a:t>
            </a:r>
            <a:endParaRPr lang="en-US" dirty="0"/>
          </a:p>
        </p:txBody>
      </p:sp>
      <p:sp>
        <p:nvSpPr>
          <p:cNvPr id="3" name="Content Placeholder 2"/>
          <p:cNvSpPr>
            <a:spLocks noGrp="1"/>
          </p:cNvSpPr>
          <p:nvPr>
            <p:ph idx="1"/>
          </p:nvPr>
        </p:nvSpPr>
        <p:spPr/>
        <p:txBody>
          <a:bodyPr/>
          <a:lstStyle/>
          <a:p>
            <a:r>
              <a:rPr lang="en-US" dirty="0" smtClean="0"/>
              <a:t>Infection</a:t>
            </a:r>
          </a:p>
          <a:p>
            <a:r>
              <a:rPr lang="en-US" dirty="0" smtClean="0"/>
              <a:t>Wound </a:t>
            </a:r>
            <a:r>
              <a:rPr lang="en-US" dirty="0" err="1" smtClean="0"/>
              <a:t>Vac</a:t>
            </a:r>
            <a:endParaRPr lang="en-US" dirty="0" smtClean="0"/>
          </a:p>
          <a:p>
            <a:r>
              <a:rPr lang="en-US" dirty="0" smtClean="0"/>
              <a:t>Amputation</a:t>
            </a:r>
          </a:p>
          <a:p>
            <a:r>
              <a:rPr lang="en-US" dirty="0" smtClean="0"/>
              <a:t>Delayed Healing</a:t>
            </a:r>
          </a:p>
          <a:p>
            <a:r>
              <a:rPr lang="en-US" dirty="0" smtClean="0"/>
              <a:t>Graft placement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420" y="2232337"/>
            <a:ext cx="5949861" cy="3691945"/>
          </a:xfrm>
          <a:prstGeom prst="rect">
            <a:avLst/>
          </a:prstGeom>
        </p:spPr>
      </p:pic>
    </p:spTree>
    <p:extLst>
      <p:ext uri="{BB962C8B-B14F-4D97-AF65-F5344CB8AC3E}">
        <p14:creationId xmlns:p14="http://schemas.microsoft.com/office/powerpoint/2010/main" val="4167918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Expectations from Surgery</a:t>
            </a:r>
            <a:endParaRPr lang="en-US"/>
          </a:p>
        </p:txBody>
      </p:sp>
      <p:sp>
        <p:nvSpPr>
          <p:cNvPr id="3" name="Content Placeholder 2"/>
          <p:cNvSpPr>
            <a:spLocks noGrp="1"/>
          </p:cNvSpPr>
          <p:nvPr>
            <p:ph idx="1"/>
          </p:nvPr>
        </p:nvSpPr>
        <p:spPr/>
        <p:txBody>
          <a:bodyPr/>
          <a:lstStyle/>
          <a:p>
            <a:r>
              <a:rPr lang="en-US" dirty="0" smtClean="0"/>
              <a:t>Pain-Free</a:t>
            </a:r>
          </a:p>
          <a:p>
            <a:r>
              <a:rPr lang="en-US" dirty="0" smtClean="0"/>
              <a:t>Able to ambulate within 8-12 weeks</a:t>
            </a:r>
          </a:p>
          <a:p>
            <a:r>
              <a:rPr lang="en-US" dirty="0" smtClean="0"/>
              <a:t>Get back to a normal life</a:t>
            </a:r>
            <a:endParaRPr lang="en-US" dirty="0"/>
          </a:p>
        </p:txBody>
      </p:sp>
    </p:spTree>
    <p:extLst>
      <p:ext uri="{BB962C8B-B14F-4D97-AF65-F5344CB8AC3E}">
        <p14:creationId xmlns:p14="http://schemas.microsoft.com/office/powerpoint/2010/main" val="589194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5770" y="3696237"/>
            <a:ext cx="10018713" cy="2970727"/>
          </a:xfrm>
        </p:spPr>
        <p:txBody>
          <a:bodyPr>
            <a:normAutofit fontScale="92500" lnSpcReduction="20000"/>
          </a:bodyPr>
          <a:lstStyle/>
          <a:p>
            <a:r>
              <a:rPr lang="en-US" dirty="0" smtClean="0">
                <a:latin typeface="Cambria" panose="02040503050406030204" pitchFamily="18" charset="0"/>
              </a:rPr>
              <a:t>46 </a:t>
            </a:r>
            <a:r>
              <a:rPr lang="en-US" dirty="0" err="1" smtClean="0">
                <a:latin typeface="Cambria" panose="02040503050406030204" pitchFamily="18" charset="0"/>
              </a:rPr>
              <a:t>yo</a:t>
            </a:r>
            <a:r>
              <a:rPr lang="en-US" dirty="0" smtClean="0">
                <a:latin typeface="Cambria" panose="02040503050406030204" pitchFamily="18" charset="0"/>
              </a:rPr>
              <a:t> female patient presents to your office complaining of a very prominent and painful bunion on her left foot. She states that she has tried the orthotics you prescribed her for 1 year; however, she still has a lot of pain and relates that she would like to move forward with surgical intervention to correct the deformity. </a:t>
            </a:r>
          </a:p>
          <a:p>
            <a:r>
              <a:rPr lang="en-US" dirty="0" smtClean="0">
                <a:latin typeface="Cambria" panose="02040503050406030204" pitchFamily="18" charset="0"/>
              </a:rPr>
              <a:t>As a podiatry assistant, what would be your first course of action? </a:t>
            </a:r>
            <a:endParaRPr lang="en-US" dirty="0">
              <a:latin typeface="Cambria" panose="02040503050406030204" pitchFamily="18" charset="0"/>
            </a:endParaRPr>
          </a:p>
          <a:p>
            <a:r>
              <a:rPr lang="en-US" dirty="0" smtClean="0">
                <a:latin typeface="Cambria" panose="02040503050406030204" pitchFamily="18" charset="0"/>
              </a:rPr>
              <a:t>Patient states she would like for surgery to be scheduled next month and relates that she quit smoking the 1 pack daily exactly 2 months ago, what would be your next course of action? </a:t>
            </a:r>
            <a:endParaRPr lang="en-US" dirty="0">
              <a:latin typeface="Cambria" panose="020405030504060302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378" y="804928"/>
            <a:ext cx="8358388" cy="295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2627290" y="0"/>
            <a:ext cx="7006107" cy="804928"/>
          </a:xfrm>
        </p:spPr>
        <p:txBody>
          <a:bodyPr/>
          <a:lstStyle/>
          <a:p>
            <a:r>
              <a:rPr lang="en-US" b="1" dirty="0" smtClean="0"/>
              <a:t>CASE REPORT #1</a:t>
            </a:r>
            <a:endParaRPr lang="en-US" b="1" dirty="0"/>
          </a:p>
        </p:txBody>
      </p:sp>
    </p:spTree>
    <p:extLst>
      <p:ext uri="{BB962C8B-B14F-4D97-AF65-F5344CB8AC3E}">
        <p14:creationId xmlns:p14="http://schemas.microsoft.com/office/powerpoint/2010/main" val="1836102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69" y="0"/>
            <a:ext cx="11101589" cy="1854558"/>
          </a:xfrm>
        </p:spPr>
        <p:txBody>
          <a:bodyPr>
            <a:normAutofit/>
          </a:bodyPr>
          <a:lstStyle/>
          <a:p>
            <a:r>
              <a:rPr lang="en-US" sz="4400" b="1" dirty="0" smtClean="0"/>
              <a:t>Any Questions?</a:t>
            </a:r>
            <a:endParaRPr lang="en-US" sz="4400"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3048" y="1313645"/>
            <a:ext cx="6709893" cy="530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764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Assistants Role</a:t>
            </a:r>
            <a:endParaRPr lang="en-US" dirty="0"/>
          </a:p>
        </p:txBody>
      </p:sp>
      <p:sp>
        <p:nvSpPr>
          <p:cNvPr id="3" name="Content Placeholder 2"/>
          <p:cNvSpPr>
            <a:spLocks noGrp="1"/>
          </p:cNvSpPr>
          <p:nvPr>
            <p:ph idx="1"/>
          </p:nvPr>
        </p:nvSpPr>
        <p:spPr/>
        <p:txBody>
          <a:bodyPr/>
          <a:lstStyle/>
          <a:p>
            <a:r>
              <a:rPr lang="en-US" dirty="0" smtClean="0"/>
              <a:t>The assistant is the individual who will be there to help the patient get through surgeries either by assisting the doctor or by being there to support and assist the patient</a:t>
            </a:r>
            <a:endParaRPr lang="en-US" dirty="0"/>
          </a:p>
        </p:txBody>
      </p:sp>
    </p:spTree>
    <p:extLst>
      <p:ext uri="{BB962C8B-B14F-4D97-AF65-F5344CB8AC3E}">
        <p14:creationId xmlns:p14="http://schemas.microsoft.com/office/powerpoint/2010/main" val="2065233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Pre-Op Visit</a:t>
            </a:r>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r>
              <a:rPr lang="en-US" smtClean="0"/>
              <a:t>Aidet</a:t>
            </a:r>
          </a:p>
          <a:p>
            <a:r>
              <a:rPr lang="en-US" smtClean="0"/>
              <a:t>Vitals</a:t>
            </a:r>
            <a:endParaRPr lang="en-US" dirty="0"/>
          </a:p>
          <a:p>
            <a:r>
              <a:rPr lang="en-US"/>
              <a:t>Family </a:t>
            </a:r>
            <a:r>
              <a:rPr lang="en-US" smtClean="0"/>
              <a:t>History</a:t>
            </a:r>
            <a:endParaRPr lang="en-US" dirty="0"/>
          </a:p>
          <a:p>
            <a:r>
              <a:rPr lang="en-US" dirty="0"/>
              <a:t>Medications</a:t>
            </a:r>
          </a:p>
          <a:p>
            <a:r>
              <a:rPr lang="en-US" smtClean="0"/>
              <a:t>Allergies</a:t>
            </a:r>
            <a:endParaRPr lang="en-US" dirty="0" smtClean="0"/>
          </a:p>
          <a:p>
            <a:r>
              <a:rPr lang="en-US" dirty="0" smtClean="0"/>
              <a:t>Smoking status</a:t>
            </a:r>
          </a:p>
          <a:p>
            <a:r>
              <a:rPr lang="en-US" dirty="0" smtClean="0"/>
              <a:t>X-ray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369" y="2176528"/>
            <a:ext cx="6890282" cy="4056847"/>
          </a:xfrm>
          <a:prstGeom prst="rect">
            <a:avLst/>
          </a:prstGeom>
        </p:spPr>
      </p:pic>
    </p:spTree>
    <p:extLst>
      <p:ext uri="{BB962C8B-B14F-4D97-AF65-F5344CB8AC3E}">
        <p14:creationId xmlns:p14="http://schemas.microsoft.com/office/powerpoint/2010/main" val="2475182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High Risk Patient</a:t>
            </a:r>
            <a:endParaRPr lang="en-US" dirty="0"/>
          </a:p>
        </p:txBody>
      </p:sp>
      <p:sp>
        <p:nvSpPr>
          <p:cNvPr id="3" name="Content Placeholder 2"/>
          <p:cNvSpPr>
            <a:spLocks noGrp="1"/>
          </p:cNvSpPr>
          <p:nvPr>
            <p:ph idx="1"/>
          </p:nvPr>
        </p:nvSpPr>
        <p:spPr/>
        <p:txBody>
          <a:bodyPr/>
          <a:lstStyle/>
          <a:p>
            <a:r>
              <a:rPr lang="en-US" dirty="0" smtClean="0"/>
              <a:t>There are certain patients who are identified as “high risk” patients. They are labeled as such because of medical conditions hat place their limbs in jeopardy. If these patients do not receive proper medical care, they may develop infections or wound that do not heal. When this occurs, they are in jeopardy of loss of limb.</a:t>
            </a:r>
            <a:endParaRPr lang="en-US" dirty="0"/>
          </a:p>
        </p:txBody>
      </p:sp>
    </p:spTree>
    <p:extLst>
      <p:ext uri="{BB962C8B-B14F-4D97-AF65-F5344CB8AC3E}">
        <p14:creationId xmlns:p14="http://schemas.microsoft.com/office/powerpoint/2010/main" val="4060814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High Risk Patient</a:t>
            </a:r>
            <a:endParaRPr lang="en-US" dirty="0"/>
          </a:p>
        </p:txBody>
      </p:sp>
      <p:sp>
        <p:nvSpPr>
          <p:cNvPr id="3" name="Content Placeholder 2"/>
          <p:cNvSpPr>
            <a:spLocks noGrp="1"/>
          </p:cNvSpPr>
          <p:nvPr>
            <p:ph idx="1"/>
          </p:nvPr>
        </p:nvSpPr>
        <p:spPr/>
        <p:txBody>
          <a:bodyPr/>
          <a:lstStyle/>
          <a:p>
            <a:r>
              <a:rPr lang="en-US" dirty="0" smtClean="0"/>
              <a:t>Professional and diligent care is warranted for these patients. Patients in this category include:</a:t>
            </a:r>
            <a:r>
              <a:rPr lang="en-US" dirty="0"/>
              <a:t> </a:t>
            </a:r>
            <a:endParaRPr lang="en-US" dirty="0" smtClean="0"/>
          </a:p>
          <a:p>
            <a:pPr lvl="1">
              <a:buFont typeface="Wingdings" panose="05000000000000000000" pitchFamily="2" charset="2"/>
              <a:buChar char="§"/>
            </a:pPr>
            <a:r>
              <a:rPr lang="en-US" dirty="0" smtClean="0"/>
              <a:t>Patients with peripheral vascular disease</a:t>
            </a:r>
          </a:p>
          <a:p>
            <a:pPr lvl="1">
              <a:buFont typeface="Wingdings" panose="05000000000000000000" pitchFamily="2" charset="2"/>
              <a:buChar char="§"/>
            </a:pPr>
            <a:r>
              <a:rPr lang="en-US" dirty="0" smtClean="0"/>
              <a:t>Patients with peripheral neuropathy</a:t>
            </a:r>
          </a:p>
          <a:p>
            <a:pPr lvl="1">
              <a:buFont typeface="Wingdings" panose="05000000000000000000" pitchFamily="2" charset="2"/>
              <a:buChar char="§"/>
            </a:pPr>
            <a:r>
              <a:rPr lang="en-US" dirty="0" smtClean="0"/>
              <a:t>Patients with diabetes</a:t>
            </a:r>
          </a:p>
          <a:p>
            <a:pPr lvl="1">
              <a:buFont typeface="Wingdings" panose="05000000000000000000" pitchFamily="2" charset="2"/>
              <a:buChar char="§"/>
            </a:pPr>
            <a:r>
              <a:rPr lang="en-US" dirty="0" smtClean="0"/>
              <a:t>Patients that smoke</a:t>
            </a:r>
          </a:p>
          <a:p>
            <a:pPr lvl="1">
              <a:buFont typeface="Wingdings" panose="05000000000000000000" pitchFamily="2" charset="2"/>
              <a:buChar char="§"/>
            </a:pPr>
            <a:r>
              <a:rPr lang="en-US" dirty="0" smtClean="0"/>
              <a:t>Patients on anti-coagulant therapy</a:t>
            </a:r>
          </a:p>
        </p:txBody>
      </p:sp>
    </p:spTree>
    <p:extLst>
      <p:ext uri="{BB962C8B-B14F-4D97-AF65-F5344CB8AC3E}">
        <p14:creationId xmlns:p14="http://schemas.microsoft.com/office/powerpoint/2010/main" val="1567736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Surgical Checklist</a:t>
            </a:r>
          </a:p>
        </p:txBody>
      </p:sp>
      <p:sp>
        <p:nvSpPr>
          <p:cNvPr id="3" name="Content Placeholder 2"/>
          <p:cNvSpPr>
            <a:spLocks noGrp="1"/>
          </p:cNvSpPr>
          <p:nvPr>
            <p:ph idx="1"/>
          </p:nvPr>
        </p:nvSpPr>
        <p:spPr/>
        <p:txBody>
          <a:bodyPr/>
          <a:lstStyle/>
          <a:p>
            <a:r>
              <a:rPr lang="en-US" dirty="0"/>
              <a:t>Primary Care </a:t>
            </a:r>
            <a:r>
              <a:rPr lang="en-US" dirty="0" smtClean="0"/>
              <a:t>Provider</a:t>
            </a:r>
          </a:p>
          <a:p>
            <a:r>
              <a:rPr lang="en-US" dirty="0" smtClean="0"/>
              <a:t>H&amp;P</a:t>
            </a:r>
            <a:endParaRPr lang="en-US" dirty="0"/>
          </a:p>
          <a:p>
            <a:r>
              <a:rPr lang="en-US"/>
              <a:t>Dates </a:t>
            </a:r>
            <a:r>
              <a:rPr lang="en-US" smtClean="0"/>
              <a:t>available</a:t>
            </a:r>
            <a:endParaRPr lang="en-US" dirty="0"/>
          </a:p>
          <a:p>
            <a:r>
              <a:rPr lang="en-US" dirty="0"/>
              <a:t>Up to date demographics</a:t>
            </a:r>
          </a:p>
          <a:p>
            <a:endParaRPr lang="en-US" dirty="0"/>
          </a:p>
        </p:txBody>
      </p:sp>
    </p:spTree>
    <p:extLst>
      <p:ext uri="{BB962C8B-B14F-4D97-AF65-F5344CB8AC3E}">
        <p14:creationId xmlns:p14="http://schemas.microsoft.com/office/powerpoint/2010/main" val="4257151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Insurance Verification</a:t>
            </a:r>
          </a:p>
        </p:txBody>
      </p:sp>
      <p:sp>
        <p:nvSpPr>
          <p:cNvPr id="3" name="Content Placeholder 2"/>
          <p:cNvSpPr>
            <a:spLocks noGrp="1"/>
          </p:cNvSpPr>
          <p:nvPr>
            <p:ph idx="1"/>
          </p:nvPr>
        </p:nvSpPr>
        <p:spPr/>
        <p:txBody>
          <a:bodyPr/>
          <a:lstStyle/>
          <a:p>
            <a:r>
              <a:rPr lang="en-US" dirty="0"/>
              <a:t>Up to date insurance cards</a:t>
            </a:r>
          </a:p>
          <a:p>
            <a:r>
              <a:rPr lang="en-US" dirty="0"/>
              <a:t>Ensure notes are </a:t>
            </a:r>
            <a:r>
              <a:rPr lang="en-US" dirty="0" smtClean="0"/>
              <a:t>dictated</a:t>
            </a:r>
          </a:p>
          <a:p>
            <a:r>
              <a:rPr lang="en-US" dirty="0" smtClean="0"/>
              <a:t>CPT codes &amp; ICD codes for the surgical procedure</a:t>
            </a:r>
            <a:endParaRPr lang="en-US" dirty="0"/>
          </a:p>
          <a:p>
            <a:r>
              <a:rPr lang="en-US" dirty="0"/>
              <a:t>DPM'S NPI, Hospital </a:t>
            </a:r>
            <a:r>
              <a:rPr lang="en-US" smtClean="0"/>
              <a:t>or Physician’s Tax </a:t>
            </a:r>
            <a:r>
              <a:rPr lang="en-US" dirty="0"/>
              <a:t>ID</a:t>
            </a:r>
          </a:p>
          <a:p>
            <a:r>
              <a:rPr lang="en-US" dirty="0"/>
              <a:t>Outpatient </a:t>
            </a:r>
            <a:r>
              <a:rPr lang="en-US" dirty="0" smtClean="0"/>
              <a:t> Vs. Inpatient</a:t>
            </a:r>
          </a:p>
          <a:p>
            <a:r>
              <a:rPr lang="en-US" dirty="0" smtClean="0"/>
              <a:t>Type </a:t>
            </a:r>
            <a:r>
              <a:rPr lang="en-US" smtClean="0"/>
              <a:t>of anesthgia </a:t>
            </a:r>
            <a:endParaRPr lang="en-US" dirty="0"/>
          </a:p>
        </p:txBody>
      </p:sp>
    </p:spTree>
    <p:extLst>
      <p:ext uri="{BB962C8B-B14F-4D97-AF65-F5344CB8AC3E}">
        <p14:creationId xmlns:p14="http://schemas.microsoft.com/office/powerpoint/2010/main" val="2103511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Post-Operative Appointment</a:t>
            </a:r>
            <a:endParaRPr lang="en-US" dirty="0"/>
          </a:p>
        </p:txBody>
      </p:sp>
      <p:sp>
        <p:nvSpPr>
          <p:cNvPr id="3" name="Content Placeholder 2"/>
          <p:cNvSpPr>
            <a:spLocks noGrp="1"/>
          </p:cNvSpPr>
          <p:nvPr>
            <p:ph idx="1"/>
          </p:nvPr>
        </p:nvSpPr>
        <p:spPr/>
        <p:txBody>
          <a:bodyPr/>
          <a:lstStyle/>
          <a:p>
            <a:r>
              <a:rPr lang="en-US" dirty="0" smtClean="0"/>
              <a:t>There are times when the patients feel more comfortable talking to the assistant than they do the doctor and will confide in us before they do the doctor. </a:t>
            </a:r>
          </a:p>
          <a:p>
            <a:r>
              <a:rPr lang="en-US" dirty="0" smtClean="0"/>
              <a:t>Document everything</a:t>
            </a:r>
          </a:p>
        </p:txBody>
      </p:sp>
    </p:spTree>
    <p:extLst>
      <p:ext uri="{BB962C8B-B14F-4D97-AF65-F5344CB8AC3E}">
        <p14:creationId xmlns:p14="http://schemas.microsoft.com/office/powerpoint/2010/main" val="980899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 The Patient What To Expect Post Op</a:t>
            </a:r>
            <a:endParaRPr lang="en-US" dirty="0"/>
          </a:p>
        </p:txBody>
      </p:sp>
      <p:sp>
        <p:nvSpPr>
          <p:cNvPr id="3" name="Content Placeholder 2"/>
          <p:cNvSpPr>
            <a:spLocks noGrp="1"/>
          </p:cNvSpPr>
          <p:nvPr>
            <p:ph idx="1"/>
          </p:nvPr>
        </p:nvSpPr>
        <p:spPr/>
        <p:txBody>
          <a:bodyPr/>
          <a:lstStyle/>
          <a:p>
            <a:r>
              <a:rPr lang="en-US" smtClean="0"/>
              <a:t>Durations</a:t>
            </a:r>
            <a:endParaRPr lang="en-US" dirty="0"/>
          </a:p>
          <a:p>
            <a:r>
              <a:rPr lang="en-US" smtClean="0"/>
              <a:t>Weight bearing </a:t>
            </a:r>
            <a:r>
              <a:rPr lang="en-US" dirty="0"/>
              <a:t>Status</a:t>
            </a:r>
          </a:p>
          <a:p>
            <a:r>
              <a:rPr lang="en-US" dirty="0"/>
              <a:t>Pain</a:t>
            </a:r>
          </a:p>
          <a:p>
            <a:r>
              <a:rPr lang="en-US" dirty="0"/>
              <a:t>Elevating</a:t>
            </a:r>
          </a:p>
          <a:p>
            <a:r>
              <a:rPr lang="en-US" dirty="0"/>
              <a:t>Crutches, wheelchair</a:t>
            </a:r>
            <a:r>
              <a:rPr lang="en-US"/>
              <a:t>, </a:t>
            </a:r>
            <a:r>
              <a:rPr lang="en-US" smtClean="0"/>
              <a:t>knee walker</a:t>
            </a:r>
            <a:endParaRPr lang="en-US" dirty="0" smtClean="0"/>
          </a:p>
          <a:p>
            <a:r>
              <a:rPr lang="en-US" dirty="0" smtClean="0"/>
              <a:t>Dressing care</a:t>
            </a:r>
          </a:p>
          <a:p>
            <a:endParaRPr lang="en-US" dirty="0"/>
          </a:p>
          <a:p>
            <a:endParaRPr lang="en-US" dirty="0"/>
          </a:p>
          <a:p>
            <a:endParaRPr lang="en-US" dirty="0"/>
          </a:p>
        </p:txBody>
      </p:sp>
      <p:pic>
        <p:nvPicPr>
          <p:cNvPr id="1028" name="Picture 4" descr="http://4.bp.blogspot.com/_y69E2Erorio/SXeYVGW2ABI/AAAAAAAAAAs/N-Fxoot_lq4/s320/ankle+blue+ca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147" y="2258945"/>
            <a:ext cx="3220613" cy="39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045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18987</TotalTime>
  <Words>536</Words>
  <Application>Microsoft Office PowerPoint</Application>
  <PresentationFormat>Widescreen</PresentationFormat>
  <Paragraphs>100</Paragraphs>
  <Slides>18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Corbel</vt:lpstr>
      <vt:lpstr>Wingdings</vt:lpstr>
      <vt:lpstr>Parallax</vt:lpstr>
      <vt:lpstr>Getting A Patient Through Surgery</vt:lpstr>
      <vt:lpstr>The Assistants Role</vt:lpstr>
      <vt:lpstr>Pre-Op Visit</vt:lpstr>
      <vt:lpstr>The High Risk Patient</vt:lpstr>
      <vt:lpstr>The High Risk Patient</vt:lpstr>
      <vt:lpstr>Surgical Checklist</vt:lpstr>
      <vt:lpstr>Insurance Verification</vt:lpstr>
      <vt:lpstr>Post-Operative Appointment</vt:lpstr>
      <vt:lpstr>Inform The Patient What To Expect Post Op</vt:lpstr>
      <vt:lpstr>Complications</vt:lpstr>
      <vt:lpstr>Complications</vt:lpstr>
      <vt:lpstr>Signs of Infection</vt:lpstr>
      <vt:lpstr>C0mpliance</vt:lpstr>
      <vt:lpstr> Non Compliance</vt:lpstr>
      <vt:lpstr>Results From Non Compliant Patients</vt:lpstr>
      <vt:lpstr>Expectations from Surgery</vt:lpstr>
      <vt:lpstr>CASE REPORT #1</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matt.solak</dc:creator>
  <cp:lastModifiedBy>matt.solak</cp:lastModifiedBy>
  <cp:revision>39</cp:revision>
  <dcterms:created xsi:type="dcterms:W3CDTF">2014-09-12T02:11:33Z</dcterms:created>
  <dcterms:modified xsi:type="dcterms:W3CDTF">2015-05-15T17:47:49Z</dcterms:modified>
</cp:coreProperties>
</file>